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174"/>
  </p:notesMasterIdLst>
  <p:sldIdLst>
    <p:sldId id="256" r:id="rId3"/>
    <p:sldId id="347" r:id="rId4"/>
    <p:sldId id="348" r:id="rId5"/>
    <p:sldId id="349" r:id="rId6"/>
    <p:sldId id="350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6" r:id="rId52"/>
    <p:sldId id="397" r:id="rId53"/>
    <p:sldId id="398" r:id="rId54"/>
    <p:sldId id="399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10" r:id="rId64"/>
    <p:sldId id="411" r:id="rId65"/>
    <p:sldId id="412" r:id="rId66"/>
    <p:sldId id="413" r:id="rId67"/>
    <p:sldId id="414" r:id="rId68"/>
    <p:sldId id="415" r:id="rId69"/>
    <p:sldId id="416" r:id="rId70"/>
    <p:sldId id="417" r:id="rId71"/>
    <p:sldId id="419" r:id="rId72"/>
    <p:sldId id="420" r:id="rId73"/>
    <p:sldId id="421" r:id="rId74"/>
    <p:sldId id="422" r:id="rId75"/>
    <p:sldId id="423" r:id="rId76"/>
    <p:sldId id="424" r:id="rId77"/>
    <p:sldId id="451" r:id="rId78"/>
    <p:sldId id="452" r:id="rId79"/>
    <p:sldId id="453" r:id="rId80"/>
    <p:sldId id="426" r:id="rId81"/>
    <p:sldId id="427" r:id="rId82"/>
    <p:sldId id="428" r:id="rId83"/>
    <p:sldId id="454" r:id="rId84"/>
    <p:sldId id="455" r:id="rId85"/>
    <p:sldId id="459" r:id="rId86"/>
    <p:sldId id="429" r:id="rId87"/>
    <p:sldId id="430" r:id="rId88"/>
    <p:sldId id="431" r:id="rId89"/>
    <p:sldId id="461" r:id="rId90"/>
    <p:sldId id="462" r:id="rId91"/>
    <p:sldId id="463" r:id="rId92"/>
    <p:sldId id="464" r:id="rId93"/>
    <p:sldId id="432" r:id="rId94"/>
    <p:sldId id="465" r:id="rId95"/>
    <p:sldId id="433" r:id="rId96"/>
    <p:sldId id="434" r:id="rId97"/>
    <p:sldId id="435" r:id="rId98"/>
    <p:sldId id="436" r:id="rId99"/>
    <p:sldId id="437" r:id="rId100"/>
    <p:sldId id="438" r:id="rId101"/>
    <p:sldId id="439" r:id="rId102"/>
    <p:sldId id="440" r:id="rId103"/>
    <p:sldId id="441" r:id="rId104"/>
    <p:sldId id="442" r:id="rId105"/>
    <p:sldId id="443" r:id="rId106"/>
    <p:sldId id="444" r:id="rId107"/>
    <p:sldId id="445" r:id="rId108"/>
    <p:sldId id="446" r:id="rId109"/>
    <p:sldId id="447" r:id="rId110"/>
    <p:sldId id="448" r:id="rId111"/>
    <p:sldId id="449" r:id="rId112"/>
    <p:sldId id="450" r:id="rId113"/>
    <p:sldId id="466" r:id="rId114"/>
    <p:sldId id="467" r:id="rId115"/>
    <p:sldId id="468" r:id="rId116"/>
    <p:sldId id="469" r:id="rId117"/>
    <p:sldId id="470" r:id="rId118"/>
    <p:sldId id="471" r:id="rId119"/>
    <p:sldId id="474" r:id="rId120"/>
    <p:sldId id="473" r:id="rId121"/>
    <p:sldId id="472" r:id="rId122"/>
    <p:sldId id="475" r:id="rId123"/>
    <p:sldId id="476" r:id="rId124"/>
    <p:sldId id="477" r:id="rId125"/>
    <p:sldId id="478" r:id="rId126"/>
    <p:sldId id="479" r:id="rId127"/>
    <p:sldId id="480" r:id="rId128"/>
    <p:sldId id="481" r:id="rId129"/>
    <p:sldId id="482" r:id="rId130"/>
    <p:sldId id="483" r:id="rId131"/>
    <p:sldId id="484" r:id="rId132"/>
    <p:sldId id="485" r:id="rId133"/>
    <p:sldId id="486" r:id="rId134"/>
    <p:sldId id="487" r:id="rId135"/>
    <p:sldId id="488" r:id="rId136"/>
    <p:sldId id="489" r:id="rId137"/>
    <p:sldId id="490" r:id="rId138"/>
    <p:sldId id="491" r:id="rId139"/>
    <p:sldId id="492" r:id="rId140"/>
    <p:sldId id="493" r:id="rId141"/>
    <p:sldId id="494" r:id="rId142"/>
    <p:sldId id="495" r:id="rId143"/>
    <p:sldId id="496" r:id="rId144"/>
    <p:sldId id="497" r:id="rId145"/>
    <p:sldId id="498" r:id="rId146"/>
    <p:sldId id="499" r:id="rId147"/>
    <p:sldId id="500" r:id="rId148"/>
    <p:sldId id="501" r:id="rId149"/>
    <p:sldId id="502" r:id="rId150"/>
    <p:sldId id="503" r:id="rId151"/>
    <p:sldId id="505" r:id="rId152"/>
    <p:sldId id="506" r:id="rId153"/>
    <p:sldId id="507" r:id="rId154"/>
    <p:sldId id="508" r:id="rId155"/>
    <p:sldId id="509" r:id="rId156"/>
    <p:sldId id="510" r:id="rId157"/>
    <p:sldId id="511" r:id="rId158"/>
    <p:sldId id="512" r:id="rId159"/>
    <p:sldId id="513" r:id="rId160"/>
    <p:sldId id="514" r:id="rId161"/>
    <p:sldId id="515" r:id="rId162"/>
    <p:sldId id="516" r:id="rId163"/>
    <p:sldId id="517" r:id="rId164"/>
    <p:sldId id="518" r:id="rId165"/>
    <p:sldId id="519" r:id="rId166"/>
    <p:sldId id="520" r:id="rId167"/>
    <p:sldId id="521" r:id="rId168"/>
    <p:sldId id="522" r:id="rId169"/>
    <p:sldId id="523" r:id="rId170"/>
    <p:sldId id="524" r:id="rId171"/>
    <p:sldId id="525" r:id="rId172"/>
    <p:sldId id="343" r:id="rId1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0F5086-DFE1-4D74-A389-392EE751D693}">
          <p14:sldIdLst>
            <p14:sldId id="256"/>
            <p14:sldId id="347"/>
            <p14:sldId id="348"/>
            <p14:sldId id="349"/>
            <p14:sldId id="350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9"/>
            <p14:sldId id="420"/>
            <p14:sldId id="421"/>
            <p14:sldId id="422"/>
            <p14:sldId id="423"/>
            <p14:sldId id="424"/>
            <p14:sldId id="451"/>
            <p14:sldId id="452"/>
            <p14:sldId id="453"/>
            <p14:sldId id="426"/>
            <p14:sldId id="427"/>
            <p14:sldId id="428"/>
            <p14:sldId id="454"/>
            <p14:sldId id="455"/>
            <p14:sldId id="459"/>
            <p14:sldId id="429"/>
            <p14:sldId id="430"/>
            <p14:sldId id="431"/>
            <p14:sldId id="461"/>
            <p14:sldId id="462"/>
            <p14:sldId id="463"/>
            <p14:sldId id="464"/>
            <p14:sldId id="432"/>
            <p14:sldId id="465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66"/>
            <p14:sldId id="467"/>
            <p14:sldId id="468"/>
            <p14:sldId id="469"/>
            <p14:sldId id="470"/>
            <p14:sldId id="471"/>
            <p14:sldId id="474"/>
            <p14:sldId id="473"/>
            <p14:sldId id="472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9" autoAdjust="0"/>
    <p:restoredTop sz="86900" autoAdjust="0"/>
  </p:normalViewPr>
  <p:slideViewPr>
    <p:cSldViewPr>
      <p:cViewPr varScale="1">
        <p:scale>
          <a:sx n="109" d="100"/>
          <a:sy n="109" d="100"/>
        </p:scale>
        <p:origin x="149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0.xml"/><Relationship Id="rId143" Type="http://schemas.openxmlformats.org/officeDocument/2006/relationships/slide" Target="slides/slide141.xml"/><Relationship Id="rId144" Type="http://schemas.openxmlformats.org/officeDocument/2006/relationships/slide" Target="slides/slide142.xml"/><Relationship Id="rId145" Type="http://schemas.openxmlformats.org/officeDocument/2006/relationships/slide" Target="slides/slide143.xml"/><Relationship Id="rId146" Type="http://schemas.openxmlformats.org/officeDocument/2006/relationships/slide" Target="slides/slide144.xml"/><Relationship Id="rId147" Type="http://schemas.openxmlformats.org/officeDocument/2006/relationships/slide" Target="slides/slide145.xml"/><Relationship Id="rId148" Type="http://schemas.openxmlformats.org/officeDocument/2006/relationships/slide" Target="slides/slide146.xml"/><Relationship Id="rId149" Type="http://schemas.openxmlformats.org/officeDocument/2006/relationships/slide" Target="slides/slide14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150" Type="http://schemas.openxmlformats.org/officeDocument/2006/relationships/slide" Target="slides/slide148.xml"/><Relationship Id="rId151" Type="http://schemas.openxmlformats.org/officeDocument/2006/relationships/slide" Target="slides/slide149.xml"/><Relationship Id="rId152" Type="http://schemas.openxmlformats.org/officeDocument/2006/relationships/slide" Target="slides/slide15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53" Type="http://schemas.openxmlformats.org/officeDocument/2006/relationships/slide" Target="slides/slide151.xml"/><Relationship Id="rId154" Type="http://schemas.openxmlformats.org/officeDocument/2006/relationships/slide" Target="slides/slide152.xml"/><Relationship Id="rId155" Type="http://schemas.openxmlformats.org/officeDocument/2006/relationships/slide" Target="slides/slide153.xml"/><Relationship Id="rId156" Type="http://schemas.openxmlformats.org/officeDocument/2006/relationships/slide" Target="slides/slide154.xml"/><Relationship Id="rId157" Type="http://schemas.openxmlformats.org/officeDocument/2006/relationships/slide" Target="slides/slide155.xml"/><Relationship Id="rId158" Type="http://schemas.openxmlformats.org/officeDocument/2006/relationships/slide" Target="slides/slide156.xml"/><Relationship Id="rId159" Type="http://schemas.openxmlformats.org/officeDocument/2006/relationships/slide" Target="slides/slide15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160" Type="http://schemas.openxmlformats.org/officeDocument/2006/relationships/slide" Target="slides/slide158.xml"/><Relationship Id="rId161" Type="http://schemas.openxmlformats.org/officeDocument/2006/relationships/slide" Target="slides/slide159.xml"/><Relationship Id="rId162" Type="http://schemas.openxmlformats.org/officeDocument/2006/relationships/slide" Target="slides/slide16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63" Type="http://schemas.openxmlformats.org/officeDocument/2006/relationships/slide" Target="slides/slide161.xml"/><Relationship Id="rId164" Type="http://schemas.openxmlformats.org/officeDocument/2006/relationships/slide" Target="slides/slide162.xml"/><Relationship Id="rId165" Type="http://schemas.openxmlformats.org/officeDocument/2006/relationships/slide" Target="slides/slide163.xml"/><Relationship Id="rId166" Type="http://schemas.openxmlformats.org/officeDocument/2006/relationships/slide" Target="slides/slide164.xml"/><Relationship Id="rId167" Type="http://schemas.openxmlformats.org/officeDocument/2006/relationships/slide" Target="slides/slide165.xml"/><Relationship Id="rId168" Type="http://schemas.openxmlformats.org/officeDocument/2006/relationships/slide" Target="slides/slide166.xml"/><Relationship Id="rId169" Type="http://schemas.openxmlformats.org/officeDocument/2006/relationships/slide" Target="slides/slide16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slide" Target="slides/slide130.xml"/><Relationship Id="rId133" Type="http://schemas.openxmlformats.org/officeDocument/2006/relationships/slide" Target="slides/slide131.xml"/><Relationship Id="rId134" Type="http://schemas.openxmlformats.org/officeDocument/2006/relationships/slide" Target="slides/slide132.xml"/><Relationship Id="rId135" Type="http://schemas.openxmlformats.org/officeDocument/2006/relationships/slide" Target="slides/slide133.xml"/><Relationship Id="rId136" Type="http://schemas.openxmlformats.org/officeDocument/2006/relationships/slide" Target="slides/slide134.xml"/><Relationship Id="rId137" Type="http://schemas.openxmlformats.org/officeDocument/2006/relationships/slide" Target="slides/slide135.xml"/><Relationship Id="rId138" Type="http://schemas.openxmlformats.org/officeDocument/2006/relationships/slide" Target="slides/slide136.xml"/><Relationship Id="rId139" Type="http://schemas.openxmlformats.org/officeDocument/2006/relationships/slide" Target="slides/slide137.xml"/><Relationship Id="rId170" Type="http://schemas.openxmlformats.org/officeDocument/2006/relationships/slide" Target="slides/slide168.xml"/><Relationship Id="rId171" Type="http://schemas.openxmlformats.org/officeDocument/2006/relationships/slide" Target="slides/slide169.xml"/><Relationship Id="rId172" Type="http://schemas.openxmlformats.org/officeDocument/2006/relationships/slide" Target="slides/slide170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173" Type="http://schemas.openxmlformats.org/officeDocument/2006/relationships/slide" Target="slides/slide171.xml"/><Relationship Id="rId174" Type="http://schemas.openxmlformats.org/officeDocument/2006/relationships/notesMaster" Target="notesMasters/notesMaster1.xml"/><Relationship Id="rId175" Type="http://schemas.openxmlformats.org/officeDocument/2006/relationships/presProps" Target="presProps.xml"/><Relationship Id="rId176" Type="http://schemas.openxmlformats.org/officeDocument/2006/relationships/viewProps" Target="viewProps.xml"/><Relationship Id="rId177" Type="http://schemas.openxmlformats.org/officeDocument/2006/relationships/theme" Target="theme/theme1.xml"/><Relationship Id="rId178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40" Type="http://schemas.openxmlformats.org/officeDocument/2006/relationships/slide" Target="slides/slide138.xml"/><Relationship Id="rId141" Type="http://schemas.openxmlformats.org/officeDocument/2006/relationships/slide" Target="slides/slide13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4" Type="http://schemas.openxmlformats.org/officeDocument/2006/relationships/image" Target="../media/image177.wmf"/><Relationship Id="rId1" Type="http://schemas.openxmlformats.org/officeDocument/2006/relationships/image" Target="../media/image174.wmf"/><Relationship Id="rId2" Type="http://schemas.openxmlformats.org/officeDocument/2006/relationships/image" Target="../media/image17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44C77-4A82-4484-AF45-71FB31E79701}" type="datetimeFigureOut">
              <a:rPr lang="en-US" smtClean="0"/>
              <a:t>4/6/17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D7014-3A32-427F-85A0-BBEBCB83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7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Iso</a:t>
            </a:r>
            <a:r>
              <a:rPr lang="en-US" dirty="0" smtClean="0"/>
              <a:t>-surface:</a:t>
            </a:r>
            <a:r>
              <a:rPr lang="en-US" baseline="0" dirty="0" smtClean="0"/>
              <a:t> </a:t>
            </a:r>
            <a:r>
              <a:rPr lang="en-US" dirty="0" smtClean="0"/>
              <a:t>The thresholds</a:t>
            </a:r>
            <a:r>
              <a:rPr lang="en-US" baseline="0" dirty="0" smtClean="0"/>
              <a:t> become the solid surface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7014-3A32-427F-85A0-BBEBCB83E27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49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Analyze first</a:t>
            </a:r>
          </a:p>
          <a:p>
            <a:r>
              <a:rPr lang="en-US" dirty="0" smtClean="0"/>
              <a:t>Zoom in filter</a:t>
            </a:r>
          </a:p>
          <a:p>
            <a:r>
              <a:rPr lang="en-US" dirty="0" smtClean="0"/>
              <a:t>Data extraction</a:t>
            </a:r>
          </a:p>
          <a:p>
            <a:r>
              <a:rPr lang="en-US" dirty="0" smtClean="0"/>
              <a:t>Analyze</a:t>
            </a:r>
            <a:r>
              <a:rPr lang="en-US" baseline="0" dirty="0" smtClean="0"/>
              <a:t>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7014-3A32-427F-85A0-BBEBCB83E27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5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to look at 3D</a:t>
            </a:r>
            <a:r>
              <a:rPr lang="en-US" baseline="0" dirty="0" smtClean="0"/>
              <a:t> surfaces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7014-3A32-427F-85A0-BBEBCB83E27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90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2D</a:t>
            </a:r>
            <a:r>
              <a:rPr lang="en-US" baseline="0" dirty="0" smtClean="0"/>
              <a:t> we call it contour</a:t>
            </a:r>
          </a:p>
          <a:p>
            <a:r>
              <a:rPr lang="en-US" baseline="0" dirty="0" smtClean="0"/>
              <a:t>In 3D we call it </a:t>
            </a:r>
            <a:r>
              <a:rPr lang="en-US" baseline="0" dirty="0" err="1" smtClean="0"/>
              <a:t>isosurface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7014-3A32-427F-85A0-BBEBCB83E27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18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304800"/>
            <a:ext cx="739298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612900"/>
            <a:ext cx="4206875" cy="4500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64075" y="1612900"/>
            <a:ext cx="4206875" cy="45005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01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304800"/>
            <a:ext cx="739298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12900"/>
            <a:ext cx="4206875" cy="4500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4075" y="1612900"/>
            <a:ext cx="4206875" cy="2173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4075" y="3938588"/>
            <a:ext cx="4206875" cy="2174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96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eek09-title-d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3429000"/>
            <a:ext cx="7772400" cy="1981200"/>
          </a:xfrm>
        </p:spPr>
        <p:txBody>
          <a:bodyPr anchor="b"/>
          <a:lstStyle>
            <a:lvl1pPr algn="r">
              <a:defRPr sz="4700">
                <a:solidFill>
                  <a:srgbClr val="EEEA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5638800"/>
            <a:ext cx="7772400" cy="990600"/>
          </a:xfrm>
        </p:spPr>
        <p:txBody>
          <a:bodyPr/>
          <a:lstStyle>
            <a:lvl1pPr marL="0" indent="0" algn="r">
              <a:buFontTx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1206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20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42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905000"/>
            <a:ext cx="41148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905000"/>
            <a:ext cx="41148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94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65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8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1914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4535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8626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46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2095500" cy="640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134100" cy="6400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9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4/6/17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2" descr="week09-drk-child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52400"/>
            <a:ext cx="7924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905000"/>
            <a:ext cx="8382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55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ＭＳ Ｐゴシック" pitchFamily="2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ＭＳ Ｐゴシック" pitchFamily="2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ＭＳ Ｐゴシック" pitchFamily="2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ＭＳ Ｐゴシック" pitchFamily="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6AAE1"/>
        </a:buClr>
        <a:buChar char="•"/>
        <a:defRPr sz="2400">
          <a:solidFill>
            <a:srgbClr val="EEEAFF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Times"/>
        <a:buChar char="•"/>
        <a:defRPr sz="2400">
          <a:solidFill>
            <a:srgbClr val="EEEAFF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>
          <a:solidFill>
            <a:srgbClr val="EEEAFF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EEEAFF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rgbClr val="EEEAFF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EEEAFF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EEEAFF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EEEAFF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EEEAFF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9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0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1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6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7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1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2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4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6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8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4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5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6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8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9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1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2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3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4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5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6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7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8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9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1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1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4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74.w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175.w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176.w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177.wmf"/><Relationship Id="rId11" Type="http://schemas.openxmlformats.org/officeDocument/2006/relationships/image" Target="../media/image17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0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4" Type="http://schemas.openxmlformats.org/officeDocument/2006/relationships/image" Target="../media/image181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9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1.png"/><Relationship Id="rId12" Type="http://schemas.openxmlformats.org/officeDocument/2006/relationships/image" Target="../media/image192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jpe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6.png"/></Relationships>
</file>

<file path=ppt/slides/_rels/slide1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214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jpe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5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4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jpe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0.png"/></Relationships>
</file>

<file path=ppt/slides/_rels/slide1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2.gif"/><Relationship Id="rId3" Type="http://schemas.openxmlformats.org/officeDocument/2006/relationships/image" Target="../media/image253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3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../../WINNT/Profiles/Images/SciViz/AVS2.wrl" TargetMode="External"/><Relationship Id="rId4" Type="http://schemas.openxmlformats.org/officeDocument/2006/relationships/oleObject" Target="../embeddings/oleObject5.bin"/><Relationship Id="rId5" Type="http://schemas.openxmlformats.org/officeDocument/2006/relationships/image" Target="../media/image40.png"/><Relationship Id="rId6" Type="http://schemas.openxmlformats.org/officeDocument/2006/relationships/oleObject" Target="../embeddings/oleObject6.bin"/><Relationship Id="rId7" Type="http://schemas.openxmlformats.org/officeDocument/2006/relationships/image" Target="../media/image41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../../WINNT/Profiles/Images/SciViz/AVS2.wrl" TargetMode="External"/><Relationship Id="rId4" Type="http://schemas.openxmlformats.org/officeDocument/2006/relationships/oleObject" Target="../embeddings/oleObject7.bin"/><Relationship Id="rId5" Type="http://schemas.openxmlformats.org/officeDocument/2006/relationships/image" Target="../media/image40.png"/><Relationship Id="rId6" Type="http://schemas.openxmlformats.org/officeDocument/2006/relationships/oleObject" Target="../embeddings/oleObject8.bin"/><Relationship Id="rId7" Type="http://schemas.openxmlformats.org/officeDocument/2006/relationships/image" Target="../media/image41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5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jpeg"/><Relationship Id="rId3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3" Type="http://schemas.openxmlformats.org/officeDocument/2006/relationships/image" Target="../media/image6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4" Type="http://schemas.openxmlformats.org/officeDocument/2006/relationships/image" Target="../media/image66.jpeg"/><Relationship Id="rId5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media" Target="file:////C:/Ebert/Presentations/ivi4_c.avi" TargetMode="External"/><Relationship Id="rId4" Type="http://schemas.openxmlformats.org/officeDocument/2006/relationships/video" Target="file:////C:/Ebert/Presentations/ivi4_c.avi" TargetMode="External"/><Relationship Id="rId5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1" Type="http://schemas.microsoft.com/office/2007/relationships/media" Target="file:////C:/Ebert/Presentations/ivi1_c.avi" TargetMode="External"/><Relationship Id="rId2" Type="http://schemas.openxmlformats.org/officeDocument/2006/relationships/video" Target="file:////C:/Ebert/Presentations/ivi1_c.avi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jpeg"/><Relationship Id="rId3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gi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Maciejewski</a:t>
            </a:r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591</a:t>
            </a:r>
            <a:br>
              <a:rPr lang="en-US" dirty="0" smtClean="0"/>
            </a:br>
            <a:r>
              <a:rPr lang="en-US" dirty="0" smtClean="0"/>
              <a:t>Introduction to Scientific Visualization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Visualization Problems vs. Data Types</a:t>
            </a:r>
          </a:p>
        </p:txBody>
      </p:sp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3913" y="1890713"/>
            <a:ext cx="7472362" cy="3748087"/>
          </a:xfrm>
          <a:noFill/>
          <a:ln/>
        </p:spPr>
        <p:txBody>
          <a:bodyPr/>
          <a:lstStyle/>
          <a:p>
            <a:r>
              <a:rPr lang="ko-KR" altLang="en-US">
                <a:ea typeface="굴림" charset="-127"/>
              </a:rPr>
              <a:t> </a:t>
            </a:r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446213" y="2132013"/>
            <a:ext cx="1479550" cy="5207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2400" b="1"/>
              <a:t>Medical</a:t>
            </a:r>
          </a:p>
        </p:txBody>
      </p:sp>
      <p:sp>
        <p:nvSpPr>
          <p:cNvPr id="514053" name="Rectangle 5"/>
          <p:cNvSpPr>
            <a:spLocks noChangeArrowheads="1"/>
          </p:cNvSpPr>
          <p:nvPr/>
        </p:nvSpPr>
        <p:spPr bwMode="auto">
          <a:xfrm>
            <a:off x="3613150" y="2132013"/>
            <a:ext cx="1479550" cy="5207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2400" b="1"/>
              <a:t>Scientific</a:t>
            </a:r>
          </a:p>
        </p:txBody>
      </p:sp>
      <p:sp>
        <p:nvSpPr>
          <p:cNvPr id="514054" name="Rectangle 6"/>
          <p:cNvSpPr>
            <a:spLocks noChangeArrowheads="1"/>
          </p:cNvSpPr>
          <p:nvPr/>
        </p:nvSpPr>
        <p:spPr bwMode="auto">
          <a:xfrm>
            <a:off x="5800725" y="2139950"/>
            <a:ext cx="1724025" cy="496888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2400" b="1"/>
              <a:t>Information</a:t>
            </a:r>
          </a:p>
        </p:txBody>
      </p:sp>
      <p:sp>
        <p:nvSpPr>
          <p:cNvPr id="514055" name="Rectangle 7"/>
          <p:cNvSpPr>
            <a:spLocks noChangeArrowheads="1"/>
          </p:cNvSpPr>
          <p:nvPr/>
        </p:nvSpPr>
        <p:spPr bwMode="auto">
          <a:xfrm>
            <a:off x="3433763" y="3160713"/>
            <a:ext cx="906462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2D</a:t>
            </a:r>
          </a:p>
        </p:txBody>
      </p:sp>
      <p:sp>
        <p:nvSpPr>
          <p:cNvPr id="514056" name="Rectangle 8"/>
          <p:cNvSpPr>
            <a:spLocks noChangeArrowheads="1"/>
          </p:cNvSpPr>
          <p:nvPr/>
        </p:nvSpPr>
        <p:spPr bwMode="auto">
          <a:xfrm>
            <a:off x="4591050" y="3141663"/>
            <a:ext cx="908050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3D</a:t>
            </a:r>
          </a:p>
        </p:txBody>
      </p:sp>
      <p:sp>
        <p:nvSpPr>
          <p:cNvPr id="514057" name="Rectangle 9"/>
          <p:cNvSpPr>
            <a:spLocks noChangeArrowheads="1"/>
          </p:cNvSpPr>
          <p:nvPr/>
        </p:nvSpPr>
        <p:spPr bwMode="auto">
          <a:xfrm>
            <a:off x="5295900" y="5046663"/>
            <a:ext cx="908050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Vector</a:t>
            </a:r>
          </a:p>
        </p:txBody>
      </p:sp>
      <p:sp>
        <p:nvSpPr>
          <p:cNvPr id="514058" name="Rectangle 10"/>
          <p:cNvSpPr>
            <a:spLocks noChangeArrowheads="1"/>
          </p:cNvSpPr>
          <p:nvPr/>
        </p:nvSpPr>
        <p:spPr bwMode="auto">
          <a:xfrm>
            <a:off x="3884613" y="3979863"/>
            <a:ext cx="982662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Structured</a:t>
            </a:r>
          </a:p>
        </p:txBody>
      </p:sp>
      <p:sp>
        <p:nvSpPr>
          <p:cNvPr id="514059" name="Rectangle 11"/>
          <p:cNvSpPr>
            <a:spLocks noChangeArrowheads="1"/>
          </p:cNvSpPr>
          <p:nvPr/>
        </p:nvSpPr>
        <p:spPr bwMode="auto">
          <a:xfrm>
            <a:off x="5224463" y="3960813"/>
            <a:ext cx="1103312" cy="4445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Unstructured</a:t>
            </a:r>
          </a:p>
        </p:txBody>
      </p:sp>
      <p:sp>
        <p:nvSpPr>
          <p:cNvPr id="514060" name="Rectangle 12"/>
          <p:cNvSpPr>
            <a:spLocks noChangeArrowheads="1"/>
          </p:cNvSpPr>
          <p:nvPr/>
        </p:nvSpPr>
        <p:spPr bwMode="auto">
          <a:xfrm>
            <a:off x="3927475" y="5065713"/>
            <a:ext cx="906463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Scalar</a:t>
            </a:r>
          </a:p>
        </p:txBody>
      </p:sp>
      <p:sp>
        <p:nvSpPr>
          <p:cNvPr id="514061" name="Line 13"/>
          <p:cNvSpPr>
            <a:spLocks noChangeShapeType="1"/>
          </p:cNvSpPr>
          <p:nvPr/>
        </p:nvSpPr>
        <p:spPr bwMode="auto">
          <a:xfrm flipH="1">
            <a:off x="3917950" y="2665413"/>
            <a:ext cx="373063" cy="463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2" name="Line 14"/>
          <p:cNvSpPr>
            <a:spLocks noChangeShapeType="1"/>
          </p:cNvSpPr>
          <p:nvPr/>
        </p:nvSpPr>
        <p:spPr bwMode="auto">
          <a:xfrm>
            <a:off x="4275138" y="2665413"/>
            <a:ext cx="592137" cy="444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3" name="Line 15"/>
          <p:cNvSpPr>
            <a:spLocks noChangeShapeType="1"/>
          </p:cNvSpPr>
          <p:nvPr/>
        </p:nvSpPr>
        <p:spPr bwMode="auto">
          <a:xfrm flipH="1">
            <a:off x="4414838" y="3579813"/>
            <a:ext cx="598487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4" name="Line 16"/>
          <p:cNvSpPr>
            <a:spLocks noChangeShapeType="1"/>
          </p:cNvSpPr>
          <p:nvPr/>
        </p:nvSpPr>
        <p:spPr bwMode="auto">
          <a:xfrm>
            <a:off x="5027613" y="3579813"/>
            <a:ext cx="652462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5" name="Line 17"/>
          <p:cNvSpPr>
            <a:spLocks noChangeShapeType="1"/>
          </p:cNvSpPr>
          <p:nvPr/>
        </p:nvSpPr>
        <p:spPr bwMode="auto">
          <a:xfrm>
            <a:off x="4305300" y="4418013"/>
            <a:ext cx="3175" cy="622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6" name="Line 18"/>
          <p:cNvSpPr>
            <a:spLocks noChangeShapeType="1"/>
          </p:cNvSpPr>
          <p:nvPr/>
        </p:nvSpPr>
        <p:spPr bwMode="auto">
          <a:xfrm>
            <a:off x="4305300" y="4437063"/>
            <a:ext cx="1425575" cy="603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7" name="Line 19"/>
          <p:cNvSpPr>
            <a:spLocks noChangeShapeType="1"/>
          </p:cNvSpPr>
          <p:nvPr/>
        </p:nvSpPr>
        <p:spPr bwMode="auto">
          <a:xfrm flipH="1">
            <a:off x="4375150" y="4418013"/>
            <a:ext cx="1300163" cy="622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8" name="Line 20"/>
          <p:cNvSpPr>
            <a:spLocks noChangeShapeType="1"/>
          </p:cNvSpPr>
          <p:nvPr/>
        </p:nvSpPr>
        <p:spPr bwMode="auto">
          <a:xfrm>
            <a:off x="5691188" y="4398963"/>
            <a:ext cx="39687" cy="641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9" name="Rectangle 21"/>
          <p:cNvSpPr>
            <a:spLocks noChangeArrowheads="1"/>
          </p:cNvSpPr>
          <p:nvPr/>
        </p:nvSpPr>
        <p:spPr bwMode="auto">
          <a:xfrm>
            <a:off x="6202363" y="3122613"/>
            <a:ext cx="1103312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 i="1"/>
              <a:t>n</a:t>
            </a:r>
            <a:r>
              <a:rPr lang="en-US" sz="1400" b="1"/>
              <a:t> D</a:t>
            </a:r>
          </a:p>
        </p:txBody>
      </p:sp>
      <p:sp>
        <p:nvSpPr>
          <p:cNvPr id="514070" name="Line 22"/>
          <p:cNvSpPr>
            <a:spLocks noChangeShapeType="1"/>
          </p:cNvSpPr>
          <p:nvPr/>
        </p:nvSpPr>
        <p:spPr bwMode="auto">
          <a:xfrm flipH="1">
            <a:off x="4476750" y="3560763"/>
            <a:ext cx="2252663" cy="40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71" name="Line 23"/>
          <p:cNvSpPr>
            <a:spLocks noChangeShapeType="1"/>
          </p:cNvSpPr>
          <p:nvPr/>
        </p:nvSpPr>
        <p:spPr bwMode="auto">
          <a:xfrm flipH="1">
            <a:off x="5710238" y="3579813"/>
            <a:ext cx="989012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72" name="Line 24"/>
          <p:cNvSpPr>
            <a:spLocks noChangeShapeType="1"/>
          </p:cNvSpPr>
          <p:nvPr/>
        </p:nvSpPr>
        <p:spPr bwMode="auto">
          <a:xfrm>
            <a:off x="6738938" y="2684463"/>
            <a:ext cx="0" cy="425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73" name="Rectangle 25"/>
          <p:cNvSpPr>
            <a:spLocks noChangeArrowheads="1"/>
          </p:cNvSpPr>
          <p:nvPr/>
        </p:nvSpPr>
        <p:spPr bwMode="auto">
          <a:xfrm>
            <a:off x="1046163" y="3325813"/>
            <a:ext cx="906462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2D</a:t>
            </a:r>
          </a:p>
        </p:txBody>
      </p:sp>
      <p:sp>
        <p:nvSpPr>
          <p:cNvPr id="514074" name="Rectangle 26"/>
          <p:cNvSpPr>
            <a:spLocks noChangeArrowheads="1"/>
          </p:cNvSpPr>
          <p:nvPr/>
        </p:nvSpPr>
        <p:spPr bwMode="auto">
          <a:xfrm>
            <a:off x="2203450" y="3306763"/>
            <a:ext cx="908050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3D</a:t>
            </a:r>
          </a:p>
        </p:txBody>
      </p:sp>
      <p:sp>
        <p:nvSpPr>
          <p:cNvPr id="514075" name="Rectangle 27"/>
          <p:cNvSpPr>
            <a:spLocks noChangeArrowheads="1"/>
          </p:cNvSpPr>
          <p:nvPr/>
        </p:nvSpPr>
        <p:spPr bwMode="auto">
          <a:xfrm>
            <a:off x="1666875" y="5662613"/>
            <a:ext cx="908050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Vector</a:t>
            </a:r>
          </a:p>
        </p:txBody>
      </p:sp>
      <p:sp>
        <p:nvSpPr>
          <p:cNvPr id="514076" name="Rectangle 28"/>
          <p:cNvSpPr>
            <a:spLocks noChangeArrowheads="1"/>
          </p:cNvSpPr>
          <p:nvPr/>
        </p:nvSpPr>
        <p:spPr bwMode="auto">
          <a:xfrm>
            <a:off x="1497013" y="4144963"/>
            <a:ext cx="982662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Structured</a:t>
            </a:r>
          </a:p>
        </p:txBody>
      </p:sp>
      <p:sp>
        <p:nvSpPr>
          <p:cNvPr id="514077" name="Rectangle 29"/>
          <p:cNvSpPr>
            <a:spLocks noChangeArrowheads="1"/>
          </p:cNvSpPr>
          <p:nvPr/>
        </p:nvSpPr>
        <p:spPr bwMode="auto">
          <a:xfrm>
            <a:off x="582613" y="5649913"/>
            <a:ext cx="908050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Scalar</a:t>
            </a:r>
          </a:p>
        </p:txBody>
      </p:sp>
      <p:sp>
        <p:nvSpPr>
          <p:cNvPr id="514078" name="Line 30"/>
          <p:cNvSpPr>
            <a:spLocks noChangeShapeType="1"/>
          </p:cNvSpPr>
          <p:nvPr/>
        </p:nvSpPr>
        <p:spPr bwMode="auto">
          <a:xfrm flipH="1">
            <a:off x="1530350" y="2678113"/>
            <a:ext cx="609600" cy="615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79" name="Line 31"/>
          <p:cNvSpPr>
            <a:spLocks noChangeShapeType="1"/>
          </p:cNvSpPr>
          <p:nvPr/>
        </p:nvSpPr>
        <p:spPr bwMode="auto">
          <a:xfrm>
            <a:off x="2139950" y="2678113"/>
            <a:ext cx="474663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0" name="Line 32"/>
          <p:cNvSpPr>
            <a:spLocks noChangeShapeType="1"/>
          </p:cNvSpPr>
          <p:nvPr/>
        </p:nvSpPr>
        <p:spPr bwMode="auto">
          <a:xfrm flipH="1">
            <a:off x="2027238" y="3744913"/>
            <a:ext cx="598487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1" name="Line 33"/>
          <p:cNvSpPr>
            <a:spLocks noChangeShapeType="1"/>
          </p:cNvSpPr>
          <p:nvPr/>
        </p:nvSpPr>
        <p:spPr bwMode="auto">
          <a:xfrm>
            <a:off x="1352550" y="3795713"/>
            <a:ext cx="652463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2" name="Line 34"/>
          <p:cNvSpPr>
            <a:spLocks noChangeShapeType="1"/>
          </p:cNvSpPr>
          <p:nvPr/>
        </p:nvSpPr>
        <p:spPr bwMode="auto">
          <a:xfrm>
            <a:off x="1936750" y="4583113"/>
            <a:ext cx="13652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3" name="Line 35"/>
          <p:cNvSpPr>
            <a:spLocks noChangeShapeType="1"/>
          </p:cNvSpPr>
          <p:nvPr/>
        </p:nvSpPr>
        <p:spPr bwMode="auto">
          <a:xfrm>
            <a:off x="2005013" y="4583113"/>
            <a:ext cx="1287462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4" name="Line 36"/>
          <p:cNvSpPr>
            <a:spLocks noChangeShapeType="1"/>
          </p:cNvSpPr>
          <p:nvPr/>
        </p:nvSpPr>
        <p:spPr bwMode="auto">
          <a:xfrm>
            <a:off x="3724275" y="3592513"/>
            <a:ext cx="650875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5" name="Rectangle 37"/>
          <p:cNvSpPr>
            <a:spLocks noChangeArrowheads="1"/>
          </p:cNvSpPr>
          <p:nvPr/>
        </p:nvSpPr>
        <p:spPr bwMode="auto">
          <a:xfrm>
            <a:off x="6515100" y="5040313"/>
            <a:ext cx="908050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Tensor</a:t>
            </a:r>
          </a:p>
        </p:txBody>
      </p:sp>
      <p:sp>
        <p:nvSpPr>
          <p:cNvPr id="514086" name="Line 38"/>
          <p:cNvSpPr>
            <a:spLocks noChangeShapeType="1"/>
          </p:cNvSpPr>
          <p:nvPr/>
        </p:nvSpPr>
        <p:spPr bwMode="auto">
          <a:xfrm>
            <a:off x="4308475" y="4430713"/>
            <a:ext cx="2505075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7" name="Line 39"/>
          <p:cNvSpPr>
            <a:spLocks noChangeShapeType="1"/>
          </p:cNvSpPr>
          <p:nvPr/>
        </p:nvSpPr>
        <p:spPr bwMode="auto">
          <a:xfrm>
            <a:off x="5662613" y="4430713"/>
            <a:ext cx="1287462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8" name="Rectangle 40"/>
          <p:cNvSpPr>
            <a:spLocks noChangeArrowheads="1"/>
          </p:cNvSpPr>
          <p:nvPr/>
        </p:nvSpPr>
        <p:spPr bwMode="auto">
          <a:xfrm>
            <a:off x="2817813" y="5649913"/>
            <a:ext cx="909637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Tensor</a:t>
            </a:r>
          </a:p>
        </p:txBody>
      </p:sp>
      <p:sp>
        <p:nvSpPr>
          <p:cNvPr id="514089" name="Line 41"/>
          <p:cNvSpPr>
            <a:spLocks noChangeShapeType="1"/>
          </p:cNvSpPr>
          <p:nvPr/>
        </p:nvSpPr>
        <p:spPr bwMode="auto">
          <a:xfrm flipH="1">
            <a:off x="1057275" y="4583113"/>
            <a:ext cx="81280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13514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25089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37305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3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4615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2" y="25400"/>
            <a:ext cx="9127067" cy="6856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59368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4228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01227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2250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4261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22827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9118600" cy="683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0441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Data Types and Characteristics</a:t>
            </a:r>
          </a:p>
        </p:txBody>
      </p:sp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ko-KR" sz="2800" dirty="0">
                <a:ea typeface="굴림" charset="-127"/>
              </a:rPr>
              <a:t>Structure</a:t>
            </a:r>
          </a:p>
          <a:p>
            <a:pPr lvl="1"/>
            <a:r>
              <a:rPr lang="en-US" altLang="ko-KR" sz="2800" dirty="0">
                <a:ea typeface="굴림" charset="-127"/>
              </a:rPr>
              <a:t>Structured</a:t>
            </a:r>
          </a:p>
          <a:p>
            <a:pPr lvl="2"/>
            <a:r>
              <a:rPr lang="en-US" altLang="ko-KR" sz="2800" dirty="0">
                <a:ea typeface="굴림" charset="-127"/>
              </a:rPr>
              <a:t>Voxel</a:t>
            </a:r>
          </a:p>
          <a:p>
            <a:pPr lvl="2"/>
            <a:r>
              <a:rPr lang="en-US" altLang="ko-KR" sz="2800" dirty="0">
                <a:ea typeface="굴림" charset="-127"/>
              </a:rPr>
              <a:t>Rectilinear</a:t>
            </a:r>
          </a:p>
          <a:p>
            <a:pPr lvl="2"/>
            <a:r>
              <a:rPr lang="en-US" altLang="ko-KR" sz="2800" dirty="0">
                <a:ea typeface="굴림" charset="-127"/>
              </a:rPr>
              <a:t>Curvilinear</a:t>
            </a:r>
          </a:p>
        </p:txBody>
      </p:sp>
      <p:pic>
        <p:nvPicPr>
          <p:cNvPr id="515076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63" y="4603750"/>
            <a:ext cx="4430712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23264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80114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4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54849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74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30653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71648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" y="0"/>
            <a:ext cx="9140042" cy="680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6910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" y="0"/>
            <a:ext cx="9124208" cy="6865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47895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9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1904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87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86084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 and 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Required Reading:</a:t>
            </a:r>
          </a:p>
          <a:p>
            <a:pPr lvl="1"/>
            <a:r>
              <a:rPr lang="en-US" dirty="0" err="1"/>
              <a:t>Lorensen</a:t>
            </a:r>
            <a:r>
              <a:rPr lang="en-US" dirty="0"/>
              <a:t>, W., and Cline, H. "Marching Cubes: A high Resolution 3D Surface Reconstruction Algorithm", </a:t>
            </a:r>
            <a:r>
              <a:rPr lang="en-US" i="1" dirty="0"/>
              <a:t>ACM Computer Graphics,</a:t>
            </a:r>
            <a:r>
              <a:rPr lang="en-US" dirty="0"/>
              <a:t> Volume 21, Number 4, 1987. </a:t>
            </a:r>
          </a:p>
          <a:p>
            <a:pPr lvl="1"/>
            <a:r>
              <a:rPr lang="en-US" dirty="0"/>
              <a:t>Penny </a:t>
            </a:r>
            <a:r>
              <a:rPr lang="en-US" dirty="0" err="1"/>
              <a:t>Rheingans</a:t>
            </a:r>
            <a:r>
              <a:rPr lang="en-US" dirty="0"/>
              <a:t> and David Ebert (2001), "Volume Illustration: Non-photorealistic Rendering of Volume Models," </a:t>
            </a:r>
            <a:r>
              <a:rPr lang="en-US" i="1" dirty="0"/>
              <a:t>IEEE Transactions on Visualization and Computer Graphics,</a:t>
            </a:r>
            <a:r>
              <a:rPr lang="en-US" dirty="0"/>
              <a:t> </a:t>
            </a:r>
            <a:r>
              <a:rPr lang="en-US" dirty="0" err="1"/>
              <a:t>vol</a:t>
            </a:r>
            <a:r>
              <a:rPr lang="en-US" dirty="0"/>
              <a:t> 7, no 3, July-Sept 2001, </a:t>
            </a:r>
            <a:r>
              <a:rPr lang="en-US" dirty="0" err="1"/>
              <a:t>pp</a:t>
            </a:r>
            <a:r>
              <a:rPr lang="en-US" dirty="0"/>
              <a:t> 253-264. </a:t>
            </a:r>
          </a:p>
          <a:p>
            <a:r>
              <a:rPr lang="pt-BR" dirty="0" smtClean="0"/>
              <a:t>Homework</a:t>
            </a:r>
          </a:p>
          <a:p>
            <a:pPr lvl="1"/>
            <a:r>
              <a:rPr lang="pt-BR" dirty="0" smtClean="0"/>
              <a:t>Homework #7 is assigned </a:t>
            </a:r>
          </a:p>
          <a:p>
            <a:pPr lvl="1"/>
            <a:r>
              <a:rPr lang="pt-BR" dirty="0" smtClean="0"/>
              <a:t>Milestone #3 is due April 13th!</a:t>
            </a:r>
          </a:p>
        </p:txBody>
      </p:sp>
    </p:spTree>
    <p:extLst>
      <p:ext uri="{BB962C8B-B14F-4D97-AF65-F5344CB8AC3E}">
        <p14:creationId xmlns:p14="http://schemas.microsoft.com/office/powerpoint/2010/main" val="428253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Maciejewski</a:t>
            </a:r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591</a:t>
            </a:r>
            <a:br>
              <a:rPr lang="en-US" dirty="0" smtClean="0"/>
            </a:br>
            <a:r>
              <a:rPr lang="en-US" dirty="0" smtClean="0"/>
              <a:t>Volume Visualization II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01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102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Data Types and Characteristics</a:t>
            </a:r>
          </a:p>
        </p:txBody>
      </p:sp>
      <p:sp>
        <p:nvSpPr>
          <p:cNvPr id="51609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ko-KR" sz="2800" dirty="0">
                <a:ea typeface="굴림" charset="-127"/>
              </a:rPr>
              <a:t>Structure</a:t>
            </a:r>
          </a:p>
          <a:p>
            <a:pPr lvl="1"/>
            <a:r>
              <a:rPr lang="en-US" altLang="ko-KR" sz="2800" dirty="0">
                <a:ea typeface="굴림" charset="-127"/>
              </a:rPr>
              <a:t>Unstructured</a:t>
            </a:r>
          </a:p>
          <a:p>
            <a:pPr lvl="2"/>
            <a:r>
              <a:rPr lang="en-US" altLang="ko-KR" sz="2800" dirty="0">
                <a:ea typeface="굴림" charset="-127"/>
              </a:rPr>
              <a:t>Tetrahedral</a:t>
            </a:r>
          </a:p>
        </p:txBody>
      </p:sp>
      <p:pic>
        <p:nvPicPr>
          <p:cNvPr id="516100" name="Picture 102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75" y="1936750"/>
            <a:ext cx="452120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420665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2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189905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926"/>
            <a:ext cx="9144000" cy="6787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72788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8" y="2969"/>
            <a:ext cx="9113322" cy="6834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43513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0173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2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72391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2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46364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0" y="0"/>
            <a:ext cx="9119260" cy="681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51628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10" y="0"/>
            <a:ext cx="9171709" cy="6823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0077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927"/>
            <a:ext cx="9144000" cy="687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97999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3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643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 dirty="0">
                <a:ea typeface="굴림" charset="-127"/>
              </a:rPr>
              <a:t>Data Types and Characteristics</a:t>
            </a:r>
          </a:p>
        </p:txBody>
      </p:sp>
      <p:sp>
        <p:nvSpPr>
          <p:cNvPr id="51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873250"/>
            <a:ext cx="7472363" cy="3748088"/>
          </a:xfrm>
          <a:noFill/>
          <a:ln/>
        </p:spPr>
        <p:txBody>
          <a:bodyPr>
            <a:normAutofit/>
          </a:bodyPr>
          <a:lstStyle/>
          <a:p>
            <a:pPr marL="279400" indent="-279400"/>
            <a:r>
              <a:rPr lang="en-US" altLang="ko-KR" sz="2800" dirty="0">
                <a:ea typeface="굴림" charset="-127"/>
              </a:rPr>
              <a:t>Dimensionality</a:t>
            </a:r>
          </a:p>
          <a:p>
            <a:pPr marL="630238" lvl="1" indent="-236538"/>
            <a:r>
              <a:rPr lang="en-US" altLang="ko-KR" sz="2800" dirty="0">
                <a:ea typeface="굴림" charset="-127"/>
              </a:rPr>
              <a:t>2D</a:t>
            </a:r>
          </a:p>
          <a:p>
            <a:pPr marL="1136650" lvl="2"/>
            <a:r>
              <a:rPr lang="en-US" altLang="ko-KR" sz="2800" dirty="0">
                <a:ea typeface="굴림" charset="-127"/>
              </a:rPr>
              <a:t>Surfaces vs. points. vs. lines</a:t>
            </a:r>
          </a:p>
          <a:p>
            <a:pPr marL="630238" lvl="1" indent="-236538"/>
            <a:r>
              <a:rPr lang="en-US" altLang="ko-KR" sz="2800" dirty="0">
                <a:ea typeface="굴림" charset="-127"/>
              </a:rPr>
              <a:t>3D</a:t>
            </a:r>
          </a:p>
          <a:p>
            <a:pPr marL="1136650" lvl="2"/>
            <a:r>
              <a:rPr lang="en-US" altLang="ko-KR" sz="2800" dirty="0">
                <a:ea typeface="굴림" charset="-127"/>
              </a:rPr>
              <a:t>Scalar vs. vector</a:t>
            </a:r>
          </a:p>
          <a:p>
            <a:pPr marL="630238" lvl="1" indent="-236538"/>
            <a:r>
              <a:rPr lang="en-US" altLang="ko-KR" sz="2800" i="1" dirty="0">
                <a:ea typeface="굴림" charset="-127"/>
              </a:rPr>
              <a:t>n</a:t>
            </a:r>
            <a:r>
              <a:rPr lang="en-US" altLang="ko-KR" sz="2800" dirty="0">
                <a:ea typeface="굴림" charset="-127"/>
              </a:rPr>
              <a:t> D</a:t>
            </a:r>
          </a:p>
          <a:p>
            <a:pPr marL="1136650" lvl="2"/>
            <a:r>
              <a:rPr lang="en-US" altLang="ko-KR" sz="2800" i="0" dirty="0">
                <a:ea typeface="굴림" charset="-127"/>
              </a:rPr>
              <a:t>n</a:t>
            </a:r>
            <a:r>
              <a:rPr lang="en-US" altLang="ko-KR" sz="2800" dirty="0">
                <a:ea typeface="굴림" charset="-127"/>
              </a:rPr>
              <a:t> D space vs. multiple 3D values (e.g., CT, MR)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261410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" y="0"/>
            <a:ext cx="9118270" cy="690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84688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" y="12080"/>
            <a:ext cx="9111343" cy="677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37016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067800" cy="688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29261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859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61496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7531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0197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" y="0"/>
            <a:ext cx="9062852" cy="68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50302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69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682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0" y="0"/>
            <a:ext cx="9121239" cy="6840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826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8679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102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Data Types and Characteristics</a:t>
            </a:r>
          </a:p>
        </p:txBody>
      </p:sp>
      <p:sp>
        <p:nvSpPr>
          <p:cNvPr id="51814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sz="2800" dirty="0">
                <a:ea typeface="굴림" charset="-127"/>
              </a:rPr>
              <a:t>Scalar vs. vector</a:t>
            </a:r>
          </a:p>
          <a:p>
            <a:pPr lvl="1"/>
            <a:r>
              <a:rPr lang="en-US" altLang="ko-KR" sz="2800" dirty="0">
                <a:ea typeface="굴림" charset="-127"/>
              </a:rPr>
              <a:t>Scalar easier to represent										</a:t>
            </a:r>
          </a:p>
          <a:p>
            <a:pPr lvl="1"/>
            <a:r>
              <a:rPr lang="en-US" altLang="ko-KR" sz="2800" dirty="0">
                <a:ea typeface="굴림" charset="-127"/>
              </a:rPr>
              <a:t>Vectors require more information to be displayed </a:t>
            </a:r>
          </a:p>
          <a:p>
            <a:pPr lvl="2"/>
            <a:r>
              <a:rPr lang="en-US" altLang="ko-KR" sz="2800" dirty="0">
                <a:ea typeface="굴림" charset="-127"/>
              </a:rPr>
              <a:t>Directionality</a:t>
            </a:r>
          </a:p>
          <a:p>
            <a:endParaRPr lang="ko-KR" altLang="en-US" sz="2600" b="0" i="0" dirty="0">
              <a:solidFill>
                <a:schemeClr val="tx1"/>
              </a:solidFill>
              <a:ea typeface="굴림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714003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605"/>
            <a:ext cx="9144000" cy="688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4150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34"/>
            <a:ext cx="9144000" cy="688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64882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02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06325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23277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44835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" y="0"/>
            <a:ext cx="9057904" cy="6843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559558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36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572832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2" y="30678"/>
            <a:ext cx="9126187" cy="6866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757871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75786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18"/>
            <a:ext cx="9144000" cy="6770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14117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823"/>
            <a:ext cx="9144000" cy="68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6909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102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51917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 lnSpcReduction="10000"/>
          </a:bodyPr>
          <a:lstStyle/>
          <a:p>
            <a:r>
              <a:rPr lang="en-US" altLang="ko-KR">
                <a:ea typeface="굴림" charset="-127"/>
              </a:rPr>
              <a:t>2D  Data:</a:t>
            </a:r>
          </a:p>
          <a:p>
            <a:pPr lvl="1">
              <a:lnSpc>
                <a:spcPct val="220000"/>
              </a:lnSpc>
            </a:pPr>
            <a:r>
              <a:rPr lang="en-US" altLang="ko-KR">
                <a:ea typeface="굴림" charset="-127"/>
              </a:rPr>
              <a:t>Line plots							</a:t>
            </a:r>
          </a:p>
          <a:p>
            <a:pPr lvl="1">
              <a:lnSpc>
                <a:spcPct val="290000"/>
              </a:lnSpc>
            </a:pPr>
            <a:r>
              <a:rPr lang="en-US" altLang="ko-KR">
                <a:ea typeface="굴림" charset="-127"/>
              </a:rPr>
              <a:t>Scatter plots							</a:t>
            </a:r>
          </a:p>
          <a:p>
            <a:pPr lvl="1">
              <a:lnSpc>
                <a:spcPct val="290000"/>
              </a:lnSpc>
            </a:pPr>
            <a:r>
              <a:rPr lang="en-US" altLang="ko-KR">
                <a:ea typeface="굴림" charset="-127"/>
              </a:rPr>
              <a:t>Charts</a:t>
            </a:r>
          </a:p>
        </p:txBody>
      </p:sp>
      <p:graphicFrame>
        <p:nvGraphicFramePr>
          <p:cNvPr id="519172" name="Object 1028">
            <a:hlinkClick r:id="" action="ppaction://ole?verb=0"/>
          </p:cNvPr>
          <p:cNvGraphicFramePr>
            <a:graphicFrameLocks/>
          </p:cNvGraphicFramePr>
          <p:nvPr/>
        </p:nvGraphicFramePr>
        <p:xfrm>
          <a:off x="3297238" y="4625975"/>
          <a:ext cx="2741612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name="Chart" r:id="rId3" imgW="4286385" imgH="2714625" progId="MSGraph.Chart.8">
                  <p:embed followColorScheme="full"/>
                </p:oleObj>
              </mc:Choice>
              <mc:Fallback>
                <p:oleObj name="Chart" r:id="rId3" imgW="4286385" imgH="2714625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7238" y="4625975"/>
                        <a:ext cx="2741612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9173" name="Object 1029">
            <a:hlinkClick r:id="" action="ppaction://ole?verb=0"/>
          </p:cNvPr>
          <p:cNvGraphicFramePr>
            <a:graphicFrameLocks/>
          </p:cNvGraphicFramePr>
          <p:nvPr/>
        </p:nvGraphicFramePr>
        <p:xfrm>
          <a:off x="3217863" y="3429000"/>
          <a:ext cx="2867025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Chart" r:id="rId5" imgW="4848157" imgH="2038260" progId="MSGraph.Chart.8">
                  <p:embed followColorScheme="full"/>
                </p:oleObj>
              </mc:Choice>
              <mc:Fallback>
                <p:oleObj name="Chart" r:id="rId5" imgW="4848157" imgH="2038260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7863" y="3429000"/>
                        <a:ext cx="2867025" cy="126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9174" name="Object 1030">
            <a:hlinkClick r:id="" action="ppaction://ole?verb=0"/>
          </p:cNvPr>
          <p:cNvGraphicFramePr>
            <a:graphicFrameLocks/>
          </p:cNvGraphicFramePr>
          <p:nvPr/>
        </p:nvGraphicFramePr>
        <p:xfrm>
          <a:off x="3178175" y="1924050"/>
          <a:ext cx="2535238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" name="Chart" r:id="rId7" imgW="3600585" imgH="1781085" progId="MSGraph.Chart.8">
                  <p:embed followColorScheme="full"/>
                </p:oleObj>
              </mc:Choice>
              <mc:Fallback>
                <p:oleObj name="Chart" r:id="rId7" imgW="3600585" imgH="1781085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175" y="1924050"/>
                        <a:ext cx="2535238" cy="15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40360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3800" smtClean="0"/>
              <a:t>Structuring Feature Space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638800"/>
            <a:ext cx="8153400" cy="990600"/>
          </a:xfrm>
        </p:spPr>
        <p:txBody>
          <a:bodyPr/>
          <a:lstStyle/>
          <a:p>
            <a:pPr eaLnBrk="1" hangingPunct="1"/>
            <a:r>
              <a:rPr lang="en-US" sz="2400" smtClean="0"/>
              <a:t>Ross Maciejewski, Insoo Woo, Wei Chen, David S. Ebert</a:t>
            </a:r>
          </a:p>
        </p:txBody>
      </p:sp>
      <p:pic>
        <p:nvPicPr>
          <p:cNvPr id="4100" name="Picture 11" descr="C:\Documents and Settings\Ross Maciejewski\Desktop\Purvac_dse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0"/>
            <a:ext cx="21939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6" descr="C:\Documents and Settings\MUTC_admin\Desktop\KDE_Results\Clips\Feet_bone_tarsa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0"/>
            <a:ext cx="1604963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066800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401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Transfer Function Design Is Hard!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Goal is to fit some sort of mathematical transformation to the data that will most faithfully recover essential features within this space</a:t>
            </a:r>
          </a:p>
          <a:p>
            <a:pPr eaLnBrk="1" hangingPunct="1"/>
            <a:r>
              <a:rPr lang="en-US" smtClean="0"/>
              <a:t>Current widgets rely on inherent data knowledge or trial-and-error</a:t>
            </a:r>
          </a:p>
        </p:txBody>
      </p:sp>
    </p:spTree>
    <p:extLst>
      <p:ext uri="{BB962C8B-B14F-4D97-AF65-F5344CB8AC3E}">
        <p14:creationId xmlns:p14="http://schemas.microsoft.com/office/powerpoint/2010/main" val="247799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890713"/>
            <a:ext cx="2790825" cy="3162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8" y="1895475"/>
            <a:ext cx="2790825" cy="31527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1900238"/>
            <a:ext cx="2809875" cy="31337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916113"/>
            <a:ext cx="2781300" cy="3124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1908175"/>
            <a:ext cx="2809875" cy="3143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025" y="1871663"/>
            <a:ext cx="3233738" cy="3200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613" y="1866900"/>
            <a:ext cx="3219450" cy="3205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88" y="1857375"/>
            <a:ext cx="3217862" cy="3203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4113213" y="3141663"/>
            <a:ext cx="655637" cy="40481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6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1895475"/>
            <a:ext cx="2830513" cy="31607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838325"/>
            <a:ext cx="322580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Transfer Function Design Is Hard!</a:t>
            </a:r>
          </a:p>
        </p:txBody>
      </p:sp>
      <p:sp>
        <p:nvSpPr>
          <p:cNvPr id="20" name="TextBox 15"/>
          <p:cNvSpPr txBox="1">
            <a:spLocks noChangeArrowheads="1"/>
          </p:cNvSpPr>
          <p:nvPr/>
        </p:nvSpPr>
        <p:spPr bwMode="auto">
          <a:xfrm>
            <a:off x="947738" y="5113338"/>
            <a:ext cx="29225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Density vs. Density Gradient Normal Histogram Feature Space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4886325" y="5176838"/>
            <a:ext cx="3263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Application of Transfer Function to Volumetric Data</a:t>
            </a:r>
          </a:p>
        </p:txBody>
      </p:sp>
    </p:spTree>
    <p:extLst>
      <p:ext uri="{BB962C8B-B14F-4D97-AF65-F5344CB8AC3E}">
        <p14:creationId xmlns:p14="http://schemas.microsoft.com/office/powerpoint/2010/main" val="264706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Structuring Feature Space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Can we aid users in fitting appropriate mathematical functions to the feature space?</a:t>
            </a:r>
          </a:p>
          <a:p>
            <a:pPr eaLnBrk="1" hangingPunct="1"/>
            <a:r>
              <a:rPr lang="en-US" smtClean="0"/>
              <a:t>What is a plausible probability density function which describes the dataset?</a:t>
            </a:r>
          </a:p>
          <a:p>
            <a:pPr eaLnBrk="1" hangingPunct="1"/>
            <a:r>
              <a:rPr lang="en-US" smtClean="0"/>
              <a:t>Our approach is to use kernel density estimation.</a:t>
            </a:r>
          </a:p>
        </p:txBody>
      </p:sp>
    </p:spTree>
    <p:extLst>
      <p:ext uri="{BB962C8B-B14F-4D97-AF65-F5344CB8AC3E}">
        <p14:creationId xmlns:p14="http://schemas.microsoft.com/office/powerpoint/2010/main" val="30502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Kernel Density Estimation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4160838" y="325913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0"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38" y="3259138"/>
                        <a:ext cx="914400" cy="19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8"/>
          <p:cNvGraphicFramePr>
            <a:graphicFrameLocks noChangeAspect="1"/>
          </p:cNvGraphicFramePr>
          <p:nvPr/>
        </p:nvGraphicFramePr>
        <p:xfrm>
          <a:off x="387350" y="2208213"/>
          <a:ext cx="4513263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1" name="Equation" r:id="rId5" imgW="1536480" imgH="507960" progId="Equation.DSMT4">
                  <p:embed/>
                </p:oleObj>
              </mc:Choice>
              <mc:Fallback>
                <p:oleObj name="Equation" r:id="rId5" imgW="153648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" y="2208213"/>
                        <a:ext cx="4513263" cy="158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9"/>
          <p:cNvGraphicFramePr>
            <a:graphicFrameLocks noChangeAspect="1"/>
          </p:cNvGraphicFramePr>
          <p:nvPr/>
        </p:nvGraphicFramePr>
        <p:xfrm>
          <a:off x="357188" y="4497388"/>
          <a:ext cx="4926012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2" name="Equation" r:id="rId7" imgW="1333440" imgH="393480" progId="Equation.DSMT4">
                  <p:embed/>
                </p:oleObj>
              </mc:Choice>
              <mc:Fallback>
                <p:oleObj name="Equation" r:id="rId7" imgW="13334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4497388"/>
                        <a:ext cx="4926012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Box 10"/>
          <p:cNvSpPr txBox="1">
            <a:spLocks noChangeArrowheads="1"/>
          </p:cNvSpPr>
          <p:nvPr/>
        </p:nvSpPr>
        <p:spPr bwMode="auto">
          <a:xfrm>
            <a:off x="1100138" y="4065588"/>
            <a:ext cx="284797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FF00"/>
                </a:solidFill>
                <a:cs typeface="Times New Roman" pitchFamily="18" charset="0"/>
              </a:rPr>
              <a:t>Epanechnikov Kernel</a:t>
            </a:r>
          </a:p>
        </p:txBody>
      </p:sp>
      <p:sp>
        <p:nvSpPr>
          <p:cNvPr id="1032" name="TextBox 11"/>
          <p:cNvSpPr txBox="1">
            <a:spLocks noChangeArrowheads="1"/>
          </p:cNvSpPr>
          <p:nvPr/>
        </p:nvSpPr>
        <p:spPr bwMode="auto">
          <a:xfrm>
            <a:off x="5675313" y="2813050"/>
            <a:ext cx="3025775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FFFF"/>
                </a:solidFill>
                <a:cs typeface="Times New Roman" pitchFamily="18" charset="0"/>
              </a:rPr>
              <a:t>N = sample 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srgbClr val="FFFFFF"/>
              </a:solidFill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FFFF"/>
                </a:solidFill>
                <a:cs typeface="Times New Roman" pitchFamily="18" charset="0"/>
              </a:rPr>
              <a:t>      = distance from i</a:t>
            </a:r>
            <a:r>
              <a:rPr lang="en-US" sz="1800" baseline="30000" smtClean="0">
                <a:solidFill>
                  <a:srgbClr val="FFFFFF"/>
                </a:solidFill>
                <a:cs typeface="Times New Roman" pitchFamily="18" charset="0"/>
              </a:rPr>
              <a:t>th</a:t>
            </a:r>
            <a:r>
              <a:rPr lang="en-US" sz="1800" smtClean="0">
                <a:solidFill>
                  <a:srgbClr val="FFFFFF"/>
                </a:solidFill>
                <a:cs typeface="Times New Roman" pitchFamily="18" charset="0"/>
              </a:rPr>
              <a:t>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FFFF"/>
                </a:solidFill>
                <a:cs typeface="Times New Roman" pitchFamily="18" charset="0"/>
              </a:rPr>
              <a:t>         point to k</a:t>
            </a:r>
            <a:r>
              <a:rPr lang="en-US" sz="1800" baseline="30000" smtClean="0">
                <a:solidFill>
                  <a:srgbClr val="FFFFFF"/>
                </a:solidFill>
                <a:cs typeface="Times New Roman" pitchFamily="18" charset="0"/>
              </a:rPr>
              <a:t>th</a:t>
            </a:r>
            <a:r>
              <a:rPr lang="en-US" sz="1800" smtClean="0">
                <a:solidFill>
                  <a:srgbClr val="FFFFFF"/>
                </a:solidFill>
                <a:cs typeface="Times New Roman" pitchFamily="18" charset="0"/>
              </a:rPr>
              <a:t> nearest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FFFF"/>
                </a:solidFill>
                <a:cs typeface="Times New Roman" pitchFamily="18" charset="0"/>
              </a:rPr>
              <a:t>         neighbor</a:t>
            </a:r>
          </a:p>
        </p:txBody>
      </p:sp>
      <p:graphicFrame>
        <p:nvGraphicFramePr>
          <p:cNvPr id="1029" name="Object 10"/>
          <p:cNvGraphicFramePr>
            <a:graphicFrameLocks noChangeAspect="1"/>
          </p:cNvGraphicFramePr>
          <p:nvPr/>
        </p:nvGraphicFramePr>
        <p:xfrm>
          <a:off x="5657850" y="3233738"/>
          <a:ext cx="542925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3" name="Equation" r:id="rId9" imgW="228600" imgH="241200" progId="Equation.DSMT4">
                  <p:embed/>
                </p:oleObj>
              </mc:Choice>
              <mc:Fallback>
                <p:oleObj name="Equation" r:id="rId9" imgW="228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7850" y="3233738"/>
                        <a:ext cx="542925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3" name="Picture 2" descr="C:\Documents and Settings\MUTC_admin\My Documents\My Pictures\QD1_SP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0" y="192088"/>
            <a:ext cx="11557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963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8" y="2016125"/>
            <a:ext cx="2819400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C:\Documents and Settings\MUTC_admin\My Documents\My Pictures\tooth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1965325"/>
            <a:ext cx="2203450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495550" y="3076575"/>
            <a:ext cx="655638" cy="4048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591175" y="3076575"/>
            <a:ext cx="657225" cy="4048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396875" y="4692650"/>
            <a:ext cx="2417763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Density vs. Density Gradient Normal Histogram Feature Space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214688" y="4808538"/>
            <a:ext cx="23479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Color Transfer Function Via Density Estimation Grouping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248400" y="4800600"/>
            <a:ext cx="2251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Application of Transfer Function to Volumetric Data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225" y="2216150"/>
            <a:ext cx="2247900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Enhancing Transfer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24967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Benefits of Structuring Feature Space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Allows users to gain an overview of which areas in the feature space map to volume features</a:t>
            </a:r>
          </a:p>
        </p:txBody>
      </p:sp>
    </p:spTree>
    <p:extLst>
      <p:ext uri="{BB962C8B-B14F-4D97-AF65-F5344CB8AC3E}">
        <p14:creationId xmlns:p14="http://schemas.microsoft.com/office/powerpoint/2010/main" val="190960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38" y="2406650"/>
            <a:ext cx="1897062" cy="19050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1676400" cy="190817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06650"/>
            <a:ext cx="1905000" cy="1912938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40250"/>
            <a:ext cx="1905000" cy="1912938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40250"/>
            <a:ext cx="1905000" cy="1928813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863850"/>
            <a:ext cx="2286000" cy="229552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863850"/>
            <a:ext cx="477838" cy="5334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4540250"/>
            <a:ext cx="1920875" cy="193675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406650"/>
            <a:ext cx="1676400" cy="1922463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52400"/>
            <a:ext cx="1905000" cy="192087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152400"/>
            <a:ext cx="1676400" cy="1909763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rot="10800000">
            <a:off x="1752600" y="3854450"/>
            <a:ext cx="914400" cy="1524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 flipV="1">
            <a:off x="1752600" y="4038600"/>
            <a:ext cx="1143000" cy="95885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 flipH="1">
            <a:off x="2628900" y="4425950"/>
            <a:ext cx="914400" cy="762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505200" y="4038600"/>
            <a:ext cx="2057400" cy="164465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962400" y="3581400"/>
            <a:ext cx="1295400" cy="4445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ight Arrow 52"/>
          <p:cNvSpPr/>
          <p:nvPr/>
        </p:nvSpPr>
        <p:spPr>
          <a:xfrm>
            <a:off x="2438400" y="91440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5" name="Right Arrow 54"/>
          <p:cNvSpPr/>
          <p:nvPr/>
        </p:nvSpPr>
        <p:spPr>
          <a:xfrm>
            <a:off x="5257800" y="914400"/>
            <a:ext cx="49212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61" name="TextBox 57"/>
          <p:cNvSpPr txBox="1">
            <a:spLocks noChangeArrowheads="1"/>
          </p:cNvSpPr>
          <p:nvPr/>
        </p:nvSpPr>
        <p:spPr bwMode="auto">
          <a:xfrm>
            <a:off x="52388" y="2057400"/>
            <a:ext cx="26130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Density Vs. Density Gradient</a:t>
            </a:r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3013075" y="2057400"/>
            <a:ext cx="25495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Generated Transfer Function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5791200" y="2057400"/>
            <a:ext cx="2362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Initial Volume Rendering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152400" y="6505575"/>
            <a:ext cx="6324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Region Exploration Through Transfer Function Interaction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629400" y="5181600"/>
            <a:ext cx="2438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Final Rendering and Transfer Function After Combining  and Filtering Regions</a:t>
            </a:r>
          </a:p>
        </p:txBody>
      </p:sp>
    </p:spTree>
    <p:extLst>
      <p:ext uri="{BB962C8B-B14F-4D97-AF65-F5344CB8AC3E}">
        <p14:creationId xmlns:p14="http://schemas.microsoft.com/office/powerpoint/2010/main" val="236095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0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8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6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4" dur="1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59" grpId="0"/>
      <p:bldP spid="60" grpId="0"/>
      <p:bldP spid="61" grpId="0"/>
      <p:bldP spid="62" grpId="0"/>
      <p:bldP spid="62" grpId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Benefits of Structuring Feature Space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Allows users to gain an overview of which areas in the feature space map to volume features</a:t>
            </a:r>
          </a:p>
          <a:p>
            <a:pPr eaLnBrk="1" hangingPunct="1"/>
            <a:r>
              <a:rPr lang="en-US" smtClean="0"/>
              <a:t>Allows for easier complex transfer function mapping</a:t>
            </a:r>
          </a:p>
        </p:txBody>
      </p:sp>
    </p:spTree>
    <p:extLst>
      <p:ext uri="{BB962C8B-B14F-4D97-AF65-F5344CB8AC3E}">
        <p14:creationId xmlns:p14="http://schemas.microsoft.com/office/powerpoint/2010/main" val="12440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Allows users to gain an overview of which areas in the feature space map to volume features</a:t>
            </a:r>
          </a:p>
          <a:p>
            <a:pPr eaLnBrk="1" hangingPunct="1"/>
            <a:r>
              <a:rPr lang="en-US" smtClean="0"/>
              <a:t>Allows for easier complex transfer function mapping</a:t>
            </a: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2386013"/>
            <a:ext cx="2762250" cy="3143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63" y="2370138"/>
            <a:ext cx="3160712" cy="3168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2386013"/>
            <a:ext cx="2790825" cy="3143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4113213" y="3571875"/>
            <a:ext cx="655637" cy="4048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22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Benefits of Structuring Feature Space</a:t>
            </a:r>
          </a:p>
        </p:txBody>
      </p:sp>
    </p:spTree>
    <p:extLst>
      <p:ext uri="{BB962C8B-B14F-4D97-AF65-F5344CB8AC3E}">
        <p14:creationId xmlns:p14="http://schemas.microsoft.com/office/powerpoint/2010/main" val="382043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ko-KR" sz="2800" dirty="0">
                <a:ea typeface="굴림" charset="-127"/>
              </a:rPr>
              <a:t>3D Data:</a:t>
            </a:r>
          </a:p>
          <a:p>
            <a:pPr lvl="1"/>
            <a:r>
              <a:rPr lang="en-US" altLang="ko-KR" sz="2800" dirty="0">
                <a:ea typeface="굴림" charset="-127"/>
              </a:rPr>
              <a:t>Streamlines</a:t>
            </a:r>
          </a:p>
          <a:p>
            <a:pPr lvl="1"/>
            <a:r>
              <a:rPr lang="en-US" altLang="ko-KR" sz="2800" dirty="0">
                <a:ea typeface="굴림" charset="-127"/>
              </a:rPr>
              <a:t>Particle traces</a:t>
            </a:r>
          </a:p>
          <a:p>
            <a:pPr lvl="1"/>
            <a:r>
              <a:rPr lang="en-US" altLang="ko-KR" sz="2800" dirty="0" err="1">
                <a:ea typeface="굴림" charset="-127"/>
              </a:rPr>
              <a:t>Isosurfaces</a:t>
            </a:r>
            <a:endParaRPr lang="en-US" altLang="ko-KR" sz="2800" dirty="0">
              <a:ea typeface="굴림" charset="-127"/>
            </a:endParaRPr>
          </a:p>
          <a:p>
            <a:pPr lvl="1"/>
            <a:r>
              <a:rPr lang="en-US" altLang="ko-KR" sz="2800" dirty="0">
                <a:ea typeface="굴림" charset="-127"/>
              </a:rPr>
              <a:t>Glyph rendering</a:t>
            </a:r>
          </a:p>
          <a:p>
            <a:pPr lvl="1"/>
            <a:r>
              <a:rPr lang="en-US" altLang="ko-KR" sz="2800" dirty="0">
                <a:ea typeface="굴림" charset="-127"/>
              </a:rPr>
              <a:t>Volume rendering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65398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Allows users to gain an overview of which areas in the feature space map to volume features</a:t>
            </a:r>
          </a:p>
          <a:p>
            <a:pPr eaLnBrk="1" hangingPunct="1"/>
            <a:r>
              <a:rPr lang="en-US" smtClean="0"/>
              <a:t>Allows for easier complex transfer function mapping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2386013"/>
            <a:ext cx="2800350" cy="3143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2401888"/>
            <a:ext cx="2800350" cy="3143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2411413"/>
            <a:ext cx="2800350" cy="3124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513" y="2411413"/>
            <a:ext cx="2828925" cy="3124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397125"/>
            <a:ext cx="3144837" cy="31448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4271963" y="3571875"/>
            <a:ext cx="655637" cy="4048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Benefits of Structuring Feature Space</a:t>
            </a:r>
          </a:p>
        </p:txBody>
      </p:sp>
    </p:spTree>
    <p:extLst>
      <p:ext uri="{BB962C8B-B14F-4D97-AF65-F5344CB8AC3E}">
        <p14:creationId xmlns:p14="http://schemas.microsoft.com/office/powerpoint/2010/main" val="17609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Exploring Feature Space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714625"/>
            <a:ext cx="2095500" cy="23606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50" y="2714625"/>
            <a:ext cx="2341563" cy="23717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13" y="2698750"/>
            <a:ext cx="2401887" cy="2406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719388"/>
            <a:ext cx="2109788" cy="23669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2711450"/>
            <a:ext cx="2128838" cy="23891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2695575"/>
            <a:ext cx="2403475" cy="24050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695575"/>
            <a:ext cx="2420938" cy="24209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488" y="2687638"/>
            <a:ext cx="2420937" cy="24368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2714625"/>
            <a:ext cx="2133600" cy="2401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2687638"/>
            <a:ext cx="2441575" cy="24368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373688"/>
            <a:ext cx="10096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0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701925"/>
            <a:ext cx="2151063" cy="24304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3" y="2671763"/>
            <a:ext cx="2466975" cy="2460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88" y="2687638"/>
            <a:ext cx="2451100" cy="24526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88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Changing Feature Space Axes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grpSp>
        <p:nvGrpSpPr>
          <p:cNvPr id="2" name="Group 4"/>
          <p:cNvGrpSpPr/>
          <p:nvPr/>
        </p:nvGrpSpPr>
        <p:grpSpPr>
          <a:xfrm>
            <a:off x="319528" y="2218763"/>
            <a:ext cx="8534400" cy="2667794"/>
            <a:chOff x="381000" y="228600"/>
            <a:chExt cx="8534400" cy="2667794"/>
          </a:xfrm>
          <a:solidFill>
            <a:schemeClr val="bg2"/>
          </a:solidFill>
        </p:grpSpPr>
        <p:sp>
          <p:nvSpPr>
            <p:cNvPr id="6" name="Rectangle 5"/>
            <p:cNvSpPr/>
            <p:nvPr/>
          </p:nvSpPr>
          <p:spPr>
            <a:xfrm>
              <a:off x="381000" y="228600"/>
              <a:ext cx="8534400" cy="2667000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solidFill>
                  <a:srgbClr val="FFFFFF"/>
                </a:solidFill>
              </a:endParaRPr>
            </a:p>
          </p:txBody>
        </p:sp>
        <p:pic>
          <p:nvPicPr>
            <p:cNvPr id="7" name="Picture 2" descr="C:\Documents and Settings\MUTC_admin\My Documents\My Pictures\QD1_SP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48200" y="228600"/>
              <a:ext cx="2610858" cy="2616343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  <p:pic>
          <p:nvPicPr>
            <p:cNvPr id="8" name="Picture 3" descr="C:\Documents and Settings\MUTC_admin\My Documents\My Pictures\QD1_SP_TF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39000" y="990600"/>
              <a:ext cx="1629044" cy="1826504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  <p:pic>
          <p:nvPicPr>
            <p:cNvPr id="9" name="Picture 4" descr="C:\Documents and Settings\MUTC_admin\My Documents\My Pictures\QD2_P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1000" y="228600"/>
              <a:ext cx="2627313" cy="2610858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  <p:pic>
          <p:nvPicPr>
            <p:cNvPr id="10" name="Picture 5" descr="C:\Documents and Settings\MUTC_admin\My Documents\My Pictures\QD2_P_TF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71800" y="990600"/>
              <a:ext cx="1629044" cy="1826504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  <p:cxnSp>
          <p:nvCxnSpPr>
            <p:cNvPr id="11" name="Straight Connector 10"/>
            <p:cNvCxnSpPr/>
            <p:nvPr/>
          </p:nvCxnSpPr>
          <p:spPr>
            <a:xfrm rot="5400000">
              <a:off x="3314700" y="1562100"/>
              <a:ext cx="2667000" cy="1588"/>
            </a:xfrm>
            <a:prstGeom prst="line">
              <a:avLst/>
            </a:prstGeom>
            <a:grpFill/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65" name="TextBox 11"/>
          <p:cNvSpPr txBox="1">
            <a:spLocks noChangeArrowheads="1"/>
          </p:cNvSpPr>
          <p:nvPr/>
        </p:nvSpPr>
        <p:spPr bwMode="auto">
          <a:xfrm>
            <a:off x="314325" y="4903788"/>
            <a:ext cx="85074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FFFF"/>
                </a:solidFill>
              </a:rPr>
              <a:t>Electron orbitals of a two million atom Indium-Arsenic quantum dot device in the second state:  (Left) the p orbital rendered using the p-value vs. p-value gradient feature space, (Right) using the p-value vs. s-value feature space.</a:t>
            </a:r>
          </a:p>
        </p:txBody>
      </p:sp>
      <p:pic>
        <p:nvPicPr>
          <p:cNvPr id="15366" name="Picture 5" descr="C:\Documents and Settings\MUTC_admin\My Documents\My Pictures\bonsai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788" y="401638"/>
            <a:ext cx="889000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81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Interactive Demo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1646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Three Dimensional Transfer Function</a:t>
            </a:r>
          </a:p>
        </p:txBody>
      </p:sp>
      <p:grpSp>
        <p:nvGrpSpPr>
          <p:cNvPr id="17411" name="Group 5"/>
          <p:cNvGrpSpPr>
            <a:grpSpLocks/>
          </p:cNvGrpSpPr>
          <p:nvPr/>
        </p:nvGrpSpPr>
        <p:grpSpPr bwMode="auto">
          <a:xfrm>
            <a:off x="392113" y="1728788"/>
            <a:ext cx="4427537" cy="2438400"/>
            <a:chOff x="1212410" y="1981200"/>
            <a:chExt cx="4426390" cy="2438400"/>
          </a:xfrm>
        </p:grpSpPr>
        <p:sp>
          <p:nvSpPr>
            <p:cNvPr id="7" name="Rectangle 6"/>
            <p:cNvSpPr/>
            <p:nvPr/>
          </p:nvSpPr>
          <p:spPr>
            <a:xfrm>
              <a:off x="1218758" y="1981200"/>
              <a:ext cx="4420042" cy="2438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pic>
          <p:nvPicPr>
            <p:cNvPr id="17416" name="Picture 2" descr="C:\Documents and Settings\MUTC_admin\Desktop\TimeVol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2410" y="1981200"/>
              <a:ext cx="2356290" cy="2373919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7" name="Picture 3" descr="C:\Documents and Settings\MUTC_admin\Desktop\Tim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1981200"/>
              <a:ext cx="2133600" cy="2386739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12" name="Group 9"/>
          <p:cNvGrpSpPr>
            <a:grpSpLocks/>
          </p:cNvGrpSpPr>
          <p:nvPr/>
        </p:nvGrpSpPr>
        <p:grpSpPr bwMode="auto">
          <a:xfrm>
            <a:off x="3986213" y="4078288"/>
            <a:ext cx="4572000" cy="2317750"/>
            <a:chOff x="2819400" y="838199"/>
            <a:chExt cx="4572000" cy="2318099"/>
          </a:xfrm>
        </p:grpSpPr>
        <p:pic>
          <p:nvPicPr>
            <p:cNvPr id="17413" name="Picture 2" descr="\\pixel.ecn.purdue.edu\pixel-share\rmacieje\Paper-Vis09_KDE\KDE_Results_Friday\Convection\Time_Vol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838199"/>
              <a:ext cx="2514600" cy="2317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4" name="Picture 3" descr="\\pixel.ecn.purdue.edu\pixel-share\rmacieje\Paper-Vis09_KDE\KDE_Results_Friday\Convection\TF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838200"/>
              <a:ext cx="2057400" cy="2318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625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435" name="Slide Number Placeholder 3"/>
          <p:cNvSpPr txBox="1">
            <a:spLocks/>
          </p:cNvSpPr>
          <p:nvPr/>
        </p:nvSpPr>
        <p:spPr bwMode="auto">
          <a:xfrm>
            <a:off x="6602413" y="3968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7A1EA1F7-A3AF-4488-AB26-F87A764DC9E1}" type="slidenum">
              <a:rPr lang="en-US" sz="1600" smtClean="0">
                <a:solidFill>
                  <a:srgbClr val="FFFFFF"/>
                </a:solidFill>
                <a:latin typeface="Arial Unicode MS" pitchFamily="34" charset="-128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165</a:t>
            </a:fld>
            <a:endParaRPr lang="en-US" sz="1600" smtClean="0">
              <a:solidFill>
                <a:srgbClr val="FFFFFF"/>
              </a:solidFill>
              <a:latin typeface="Arial Unicode MS" pitchFamily="34" charset="-128"/>
            </a:endParaRPr>
          </a:p>
        </p:txBody>
      </p:sp>
      <p:pic>
        <p:nvPicPr>
          <p:cNvPr id="18436" name="Picture 3" descr="\\pixel.ecn.purdue.edu\pixel-share\rmacieje\Paper-Vis09_KDE\tornado\00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60675"/>
            <a:ext cx="1676400" cy="16764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4" descr="\\pixel.ecn.purdue.edu\pixel-share\rmacieje\Paper-Vis09_KDE\tornado\01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60675"/>
            <a:ext cx="1676400" cy="16764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5" descr="\\pixel.ecn.purdue.edu\pixel-share\rmacieje\Paper-Vis09_KDE\tornado\021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60675"/>
            <a:ext cx="1676400" cy="16764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9" name="Picture 6" descr="\\pixel.ecn.purdue.edu\pixel-share\rmacieje\Paper-Vis09_KDE\tornado\031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860675"/>
            <a:ext cx="1676400" cy="16764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7" descr="\\pixel.ecn.purdue.edu\pixel-share\rmacieje\Paper-Vis09_KDE\tornado\041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860675"/>
            <a:ext cx="1676400" cy="16764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41" name="TextBox 27"/>
          <p:cNvSpPr txBox="1">
            <a:spLocks noChangeArrowheads="1"/>
          </p:cNvSpPr>
          <p:nvPr/>
        </p:nvSpPr>
        <p:spPr bwMode="auto">
          <a:xfrm>
            <a:off x="1676400" y="4232275"/>
            <a:ext cx="3667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1)</a:t>
            </a:r>
          </a:p>
        </p:txBody>
      </p:sp>
      <p:sp>
        <p:nvSpPr>
          <p:cNvPr id="18442" name="TextBox 28"/>
          <p:cNvSpPr txBox="1">
            <a:spLocks noChangeArrowheads="1"/>
          </p:cNvSpPr>
          <p:nvPr/>
        </p:nvSpPr>
        <p:spPr bwMode="auto">
          <a:xfrm>
            <a:off x="3276600" y="4232275"/>
            <a:ext cx="466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11)</a:t>
            </a:r>
          </a:p>
        </p:txBody>
      </p:sp>
      <p:sp>
        <p:nvSpPr>
          <p:cNvPr id="18443" name="TextBox 29"/>
          <p:cNvSpPr txBox="1">
            <a:spLocks noChangeArrowheads="1"/>
          </p:cNvSpPr>
          <p:nvPr/>
        </p:nvSpPr>
        <p:spPr bwMode="auto">
          <a:xfrm>
            <a:off x="4953000" y="4267200"/>
            <a:ext cx="481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21)</a:t>
            </a:r>
          </a:p>
        </p:txBody>
      </p:sp>
      <p:sp>
        <p:nvSpPr>
          <p:cNvPr id="18444" name="TextBox 30"/>
          <p:cNvSpPr txBox="1">
            <a:spLocks noChangeArrowheads="1"/>
          </p:cNvSpPr>
          <p:nvPr/>
        </p:nvSpPr>
        <p:spPr bwMode="auto">
          <a:xfrm>
            <a:off x="6629400" y="4232275"/>
            <a:ext cx="481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31)</a:t>
            </a:r>
          </a:p>
        </p:txBody>
      </p:sp>
      <p:sp>
        <p:nvSpPr>
          <p:cNvPr id="18445" name="TextBox 31"/>
          <p:cNvSpPr txBox="1">
            <a:spLocks noChangeArrowheads="1"/>
          </p:cNvSpPr>
          <p:nvPr/>
        </p:nvSpPr>
        <p:spPr bwMode="auto">
          <a:xfrm>
            <a:off x="8305800" y="4232275"/>
            <a:ext cx="481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41)</a:t>
            </a:r>
          </a:p>
        </p:txBody>
      </p:sp>
      <p:sp>
        <p:nvSpPr>
          <p:cNvPr id="184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Temporally Coherent Transfer Functions</a:t>
            </a:r>
          </a:p>
        </p:txBody>
      </p:sp>
    </p:spTree>
    <p:extLst>
      <p:ext uri="{BB962C8B-B14F-4D97-AF65-F5344CB8AC3E}">
        <p14:creationId xmlns:p14="http://schemas.microsoft.com/office/powerpoint/2010/main" val="193021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endParaRPr 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697663" y="628967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BE18CFF-8BA1-4D0A-85BD-D1B8B562B01D}" type="slidenum">
              <a:rPr lang="en-US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166</a:t>
            </a:fld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7938"/>
            <a:ext cx="8229600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80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785427" y="2709888"/>
            <a:ext cx="7315200" cy="2667000"/>
            <a:chOff x="457200" y="3429000"/>
            <a:chExt cx="7315200" cy="2667000"/>
          </a:xfrm>
          <a:solidFill>
            <a:schemeClr val="tx1"/>
          </a:solidFill>
        </p:grpSpPr>
        <p:sp>
          <p:nvSpPr>
            <p:cNvPr id="10" name="Rectangle 9"/>
            <p:cNvSpPr/>
            <p:nvPr/>
          </p:nvSpPr>
          <p:spPr>
            <a:xfrm>
              <a:off x="457200" y="3429000"/>
              <a:ext cx="7315200" cy="266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pic>
          <p:nvPicPr>
            <p:cNvPr id="11" name="Picture 2" descr="C:\Documents and Settings\MUTC_admin\Desktop\KDE_Results_Monday\Cloud\4380_cloud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7200" y="4267201"/>
              <a:ext cx="1820265" cy="1824090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2" name="Picture 3" descr="C:\Documents and Settings\MUTC_admin\Desktop\KDE_Results_Monday\Cloud\4380_TF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" y="3429000"/>
              <a:ext cx="1137815" cy="1271902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3" name="Picture 4" descr="C:\Documents and Settings\MUTC_admin\Desktop\KDE_Results_Monday\Cloud\4500_cloud.b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0" y="4267200"/>
              <a:ext cx="1818615" cy="1811021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4" name="Picture 5" descr="C:\Documents and Settings\MUTC_admin\Desktop\KDE_Results_Monday\Cloud\4500_TF.bmp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667000" y="3429000"/>
              <a:ext cx="1143705" cy="128280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5" name="Picture 6" descr="C:\Documents and Settings\MUTC_admin\Desktop\KDE_Results_Monday\Cloud\4620_cloud.bmp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14800" y="4267200"/>
              <a:ext cx="1820504" cy="182050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6" name="Picture 7" descr="C:\Documents and Settings\MUTC_admin\Desktop\KDE_Results_Monday\Cloud\4620_TF.bmp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95800" y="3429000"/>
              <a:ext cx="1128877" cy="125810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7" name="Picture 8" descr="C:\Documents and Settings\MUTC_admin\Desktop\KDE_Results_Monday\Cloud\4740_cloud.bmp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943600" y="4267200"/>
              <a:ext cx="1828800" cy="1828800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8" name="Picture 9" descr="C:\Documents and Settings\MUTC_admin\Desktop\KDE_Results_Monday\Cloud\4740_TF.bmp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255095" y="3429000"/>
              <a:ext cx="1136305" cy="127786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990600" y="3533001"/>
              <a:ext cx="708848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4380)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71800" y="3533001"/>
              <a:ext cx="708848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4500)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00600" y="3533001"/>
              <a:ext cx="708848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4620)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53200" y="3533001"/>
              <a:ext cx="708848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4740)</a:t>
              </a:r>
            </a:p>
          </p:txBody>
        </p:sp>
      </p:grpSp>
      <p:cxnSp>
        <p:nvCxnSpPr>
          <p:cNvPr id="7" name="Straight Connector 6"/>
          <p:cNvCxnSpPr/>
          <p:nvPr/>
        </p:nvCxnSpPr>
        <p:spPr>
          <a:xfrm rot="5400000" flipH="1" flipV="1">
            <a:off x="1356519" y="4044156"/>
            <a:ext cx="2667000" cy="1588"/>
          </a:xfrm>
          <a:prstGeom prst="line">
            <a:avLst/>
          </a:prstGeom>
          <a:solidFill>
            <a:schemeClr val="bg2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3186907" y="4042569"/>
            <a:ext cx="2667000" cy="1587"/>
          </a:xfrm>
          <a:prstGeom prst="line">
            <a:avLst/>
          </a:prstGeom>
          <a:solidFill>
            <a:schemeClr val="bg2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 flipH="1" flipV="1">
            <a:off x="4939507" y="4042569"/>
            <a:ext cx="2667000" cy="1587"/>
          </a:xfrm>
          <a:prstGeom prst="line">
            <a:avLst/>
          </a:prstGeom>
          <a:solidFill>
            <a:schemeClr val="bg2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Temporally Coherent Transfer Functions</a:t>
            </a:r>
          </a:p>
        </p:txBody>
      </p:sp>
      <p:pic>
        <p:nvPicPr>
          <p:cNvPr id="20487" name="Picture 9" descr="C:\Documents and Settings\MUTC_admin\Desktop\Feet_Ross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225" y="230188"/>
            <a:ext cx="906463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6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6" descr="C:\Documents and Settings\Ross Maciejewski\My Documents\My Pictures\4620_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88" y="3113088"/>
            <a:ext cx="259397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12" descr="C:\Documents and Settings\Ross Maciejewski\My Documents\My Pictures\4500_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5" y="3113088"/>
            <a:ext cx="26098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8" descr="C:\Documents and Settings\Ross Maciejewski\My Documents\My Pictures\4380_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3087688"/>
            <a:ext cx="2636838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6" descr="C:\Documents and Settings\Ross Maciejewski\My Documents\My Pictures\438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1150938"/>
            <a:ext cx="2576512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7" descr="C:\Documents and Settings\Ross Maciejewski\My Documents\My Pictures\4380_KD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8" y="2843213"/>
            <a:ext cx="86042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9" descr="C:\Documents and Settings\Ross Maciejewski\My Documents\My Pictures\4380_STF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4659313"/>
            <a:ext cx="1023938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10" descr="C:\Documents and Settings\Ross Maciejewski\My Documents\My Pictures\45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63" y="1150938"/>
            <a:ext cx="252412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11" descr="C:\Documents and Settings\Ross Maciejewski\My Documents\My Pictures\4500_KD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2973388"/>
            <a:ext cx="7556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4" name="Picture 13" descr="C:\Documents and Settings\Ross Maciejewski\My Documents\My Pictures\4500_STF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4772025"/>
            <a:ext cx="923925" cy="110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5" name="Picture 14" descr="C:\Documents and Settings\Ross Maciejewski\My Documents\My Pictures\4620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88" y="1150938"/>
            <a:ext cx="2605087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6" name="Picture 15" descr="C:\Documents and Settings\Ross Maciejewski\My Documents\My Pictures\4620_KDE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88" y="2913063"/>
            <a:ext cx="8413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7" name="Picture 17" descr="C:\Documents and Settings\Ross Maciejewski\My Documents\My Pictures\4620_STF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8" y="4716463"/>
            <a:ext cx="89535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 bwMode="auto">
          <a:xfrm rot="5400000">
            <a:off x="754063" y="3497262"/>
            <a:ext cx="4724400" cy="158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auto">
          <a:xfrm rot="16200000" flipH="1">
            <a:off x="3507582" y="3502818"/>
            <a:ext cx="4724400" cy="476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0" name="TextBox 19"/>
          <p:cNvSpPr txBox="1">
            <a:spLocks noChangeArrowheads="1"/>
          </p:cNvSpPr>
          <p:nvPr/>
        </p:nvSpPr>
        <p:spPr bwMode="auto">
          <a:xfrm>
            <a:off x="2001838" y="3644900"/>
            <a:ext cx="973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FFFFFF"/>
                </a:solidFill>
              </a:rPr>
              <a:t>4380)</a:t>
            </a:r>
          </a:p>
        </p:txBody>
      </p:sp>
      <p:sp>
        <p:nvSpPr>
          <p:cNvPr id="21521" name="TextBox 20"/>
          <p:cNvSpPr txBox="1">
            <a:spLocks noChangeArrowheads="1"/>
          </p:cNvSpPr>
          <p:nvPr/>
        </p:nvSpPr>
        <p:spPr bwMode="auto">
          <a:xfrm>
            <a:off x="4481513" y="3559175"/>
            <a:ext cx="973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FFFFFF"/>
                </a:solidFill>
              </a:rPr>
              <a:t>4500)</a:t>
            </a:r>
          </a:p>
        </p:txBody>
      </p:sp>
      <p:sp>
        <p:nvSpPr>
          <p:cNvPr id="21522" name="TextBox 21"/>
          <p:cNvSpPr txBox="1">
            <a:spLocks noChangeArrowheads="1"/>
          </p:cNvSpPr>
          <p:nvPr/>
        </p:nvSpPr>
        <p:spPr bwMode="auto">
          <a:xfrm>
            <a:off x="7085013" y="3482975"/>
            <a:ext cx="974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FFFFFF"/>
                </a:solidFill>
              </a:rPr>
              <a:t>4620)</a:t>
            </a:r>
          </a:p>
        </p:txBody>
      </p:sp>
      <p:sp>
        <p:nvSpPr>
          <p:cNvPr id="21523" name="Rectangle 27"/>
          <p:cNvSpPr>
            <a:spLocks noChangeArrowheads="1"/>
          </p:cNvSpPr>
          <p:nvPr/>
        </p:nvSpPr>
        <p:spPr bwMode="auto">
          <a:xfrm>
            <a:off x="866775" y="2136775"/>
            <a:ext cx="176213" cy="458788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7599" tIns="44595" rIns="87599" bIns="44595">
            <a:spAutoFit/>
          </a:bodyPr>
          <a:lstStyle/>
          <a:p>
            <a:pPr defTabSz="86995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Static Vs. Dynamic Transfer Function</a:t>
            </a:r>
          </a:p>
        </p:txBody>
      </p:sp>
    </p:spTree>
    <p:extLst>
      <p:ext uri="{BB962C8B-B14F-4D97-AF65-F5344CB8AC3E}">
        <p14:creationId xmlns:p14="http://schemas.microsoft.com/office/powerpoint/2010/main" val="65652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Future Work Directions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Appropriate distance metrics between features</a:t>
            </a:r>
          </a:p>
          <a:p>
            <a:pPr eaLnBrk="1" hangingPunct="1"/>
            <a:r>
              <a:rPr lang="en-US" smtClean="0"/>
              <a:t>How to improve understanding of n-dimensional transfer function </a:t>
            </a:r>
          </a:p>
          <a:p>
            <a:pPr eaLnBrk="1" hangingPunct="1"/>
            <a:r>
              <a:rPr lang="en-US" smtClean="0"/>
              <a:t>Can we “tag” voxels in temporal volumes to track features, or is that necessary?</a:t>
            </a:r>
          </a:p>
          <a:p>
            <a:pPr eaLnBrk="1" hangingPunct="1"/>
            <a:r>
              <a:rPr lang="en-US" smtClean="0"/>
              <a:t>Region growing may not be the interactions user wants</a:t>
            </a:r>
          </a:p>
          <a:p>
            <a:pPr eaLnBrk="1" hangingPunct="1"/>
            <a:r>
              <a:rPr lang="en-US" smtClean="0"/>
              <a:t>Can we associate some confidence, uncertainty and/or importance measure to a given cluster</a:t>
            </a:r>
          </a:p>
          <a:p>
            <a:pPr eaLnBrk="1" hangingPunct="1"/>
            <a:r>
              <a:rPr lang="en-US" smtClean="0"/>
              <a:t>Best distribution method (quantile measures?)</a:t>
            </a:r>
          </a:p>
        </p:txBody>
      </p:sp>
      <p:pic>
        <p:nvPicPr>
          <p:cNvPr id="22532" name="Picture 2" descr="C:\Users\cadlabadmin\Desktop\Dagstuhl\tornado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38" y="82550"/>
            <a:ext cx="135413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64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 dirty="0">
                <a:ea typeface="굴림" charset="-127"/>
              </a:rPr>
              <a:t>Characterization of Visualization Techniques</a:t>
            </a:r>
          </a:p>
        </p:txBody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9775" y="1873250"/>
            <a:ext cx="7470775" cy="3748088"/>
          </a:xfrm>
          <a:noFill/>
          <a:ln/>
        </p:spPr>
        <p:txBody>
          <a:bodyPr>
            <a:normAutofit/>
          </a:bodyPr>
          <a:lstStyle/>
          <a:p>
            <a:r>
              <a:rPr lang="en-US" altLang="ko-KR" sz="2800" dirty="0">
                <a:ea typeface="굴림" charset="-127"/>
              </a:rPr>
              <a:t>3D data: streamlines</a:t>
            </a:r>
          </a:p>
          <a:p>
            <a:pPr lvl="1"/>
            <a:r>
              <a:rPr lang="en-US" altLang="ko-KR" sz="2800" dirty="0">
                <a:ea typeface="굴림" charset="-127"/>
              </a:rPr>
              <a:t>Lines that trace out flow</a:t>
            </a:r>
          </a:p>
          <a:p>
            <a:pPr lvl="1"/>
            <a:r>
              <a:rPr lang="en-US" altLang="ko-KR" sz="2800" dirty="0">
                <a:ea typeface="굴림" charset="-127"/>
              </a:rPr>
              <a:t>Mainly used for flow visualization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749055"/>
      </p:ext>
    </p:extLst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Questions?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endParaRPr lang="en-US" smtClean="0"/>
          </a:p>
        </p:txBody>
      </p:sp>
      <p:pic>
        <p:nvPicPr>
          <p:cNvPr id="23556" name="Picture 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3" y="1668463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 descr="C:\Documents and Settings\MUTC_admin\Desktop\KDE_Results\Clips\Cub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260350"/>
            <a:ext cx="104457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95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 and 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Required Reading:</a:t>
            </a:r>
          </a:p>
          <a:p>
            <a:pPr lvl="1"/>
            <a:r>
              <a:rPr lang="en-US" dirty="0"/>
              <a:t>Ross Maciejewski, Wei Chen, </a:t>
            </a:r>
            <a:r>
              <a:rPr lang="en-US" dirty="0" err="1"/>
              <a:t>Insoo</a:t>
            </a:r>
            <a:r>
              <a:rPr lang="en-US" dirty="0"/>
              <a:t> Woo, David S. Ebert.  Structuring Feature Space - A Non-Parametric Method for Volumetric Transfer Function Generation.  IEEE Transactions on Visualization and Computer Graphics, 15(6): 1473-1480, Nov./Dec. </a:t>
            </a:r>
            <a:r>
              <a:rPr lang="en-US"/>
              <a:t>2009</a:t>
            </a:r>
            <a:r>
              <a:rPr lang="en-US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8118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2133600"/>
            <a:ext cx="5610225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717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6471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39775" y="1524000"/>
            <a:ext cx="7470775" cy="3748088"/>
          </a:xfrm>
          <a:noFill/>
          <a:ln/>
        </p:spPr>
        <p:txBody>
          <a:bodyPr/>
          <a:lstStyle/>
          <a:p>
            <a:r>
              <a:rPr lang="en-US" altLang="ko-KR" dirty="0">
                <a:ea typeface="굴림" charset="-127"/>
              </a:rPr>
              <a:t>3D data: streamlines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62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Streamlines</a:t>
            </a:r>
          </a:p>
        </p:txBody>
      </p:sp>
      <p:pic>
        <p:nvPicPr>
          <p:cNvPr id="523267" name="Picture 3" descr="C:\My Documents\NCRR97\Slides\currents.tif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612900"/>
            <a:ext cx="4389438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6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ea typeface="굴림" charset="-127"/>
              </a:rPr>
              <a:t>The Importance of Knowing Your Data</a:t>
            </a:r>
          </a:p>
        </p:txBody>
      </p:sp>
      <p:sp>
        <p:nvSpPr>
          <p:cNvPr id="610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ea typeface="굴림" charset="-127"/>
              </a:rPr>
              <a:t>Everything you do to create an image relies on characteristics of your data !!</a:t>
            </a:r>
          </a:p>
          <a:p>
            <a:pPr>
              <a:lnSpc>
                <a:spcPct val="100000"/>
              </a:lnSpc>
            </a:pPr>
            <a:r>
              <a:rPr lang="en-US" altLang="ko-KR" dirty="0">
                <a:ea typeface="굴림" charset="-127"/>
              </a:rPr>
              <a:t>You should know the following: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charset="-127"/>
              </a:rPr>
              <a:t>Data source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charset="-127"/>
              </a:rPr>
              <a:t>Data characteristics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charset="-127"/>
              </a:rPr>
              <a:t>Representation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charset="-127"/>
              </a:rPr>
              <a:t>Transformations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charset="-127"/>
              </a:rPr>
              <a:t>Quality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Ribbons</a:t>
            </a:r>
          </a:p>
        </p:txBody>
      </p:sp>
      <p:pic>
        <p:nvPicPr>
          <p:cNvPr id="649219" name="Picture 3" descr="C:\slides\Ribbons2_288_med.g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0" y="1524000"/>
            <a:ext cx="4378325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38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Rubber Tubes</a:t>
            </a:r>
          </a:p>
        </p:txBody>
      </p:sp>
      <p:pic>
        <p:nvPicPr>
          <p:cNvPr id="650243" name="Picture 3" descr="C:\slides\RubberTubes_med.g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1612900"/>
            <a:ext cx="4330700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83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>
                <a:ea typeface="굴림" charset="-127"/>
              </a:rPr>
              <a:t>LIC Flow </a:t>
            </a:r>
            <a:r>
              <a:rPr lang="en-US" altLang="ko-KR" sz="2500">
                <a:ea typeface="굴림" charset="-127"/>
              </a:rPr>
              <a:t>(Banks and Interrante)</a:t>
            </a:r>
          </a:p>
        </p:txBody>
      </p:sp>
      <p:pic>
        <p:nvPicPr>
          <p:cNvPr id="526339" name="Picture 3" descr="C:\Slides\Images\flow_red.m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88" y="2273300"/>
            <a:ext cx="5097462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6340" name="Picture 4" descr="C:\Slides\Images\banks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4089400" cy="459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81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LIC</a:t>
            </a:r>
          </a:p>
        </p:txBody>
      </p:sp>
      <p:pic>
        <p:nvPicPr>
          <p:cNvPr id="527363" name="Picture 3" descr="C:\slides\delta-lic.t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595437"/>
            <a:ext cx="5400675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6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LIC and Dye Advection</a:t>
            </a:r>
          </a:p>
        </p:txBody>
      </p:sp>
      <p:pic>
        <p:nvPicPr>
          <p:cNvPr id="528387" name="Picture 3" descr="C:\Slides\Images\t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0" y="1371600"/>
            <a:ext cx="1773238" cy="19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8388" name="Picture 4" descr="C:\Slides\Images\t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5" y="2636837"/>
            <a:ext cx="1844675" cy="207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8389" name="Picture 5" descr="C:\Slides\Images\t3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8" y="4187825"/>
            <a:ext cx="1774825" cy="199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8390" name="Picture 6" descr="C:\Slides\Images\d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1479550"/>
            <a:ext cx="1693862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8391" name="Picture 7" descr="C:\Slides\Images\d2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3" y="2976562"/>
            <a:ext cx="1652587" cy="18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8392" name="Picture 8" descr="C:\Slides\Images\d3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725" y="4481512"/>
            <a:ext cx="168592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9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Vector Fields</a:t>
            </a:r>
            <a:br>
              <a:rPr lang="en-US" altLang="ko-KR">
                <a:ea typeface="굴림" charset="-127"/>
              </a:rPr>
            </a:br>
            <a:r>
              <a:rPr lang="en-US" altLang="ko-KR" sz="2100">
                <a:ea typeface="굴림" charset="-127"/>
              </a:rPr>
              <a:t>Direct Manipulation Widgets/Haptics</a:t>
            </a:r>
          </a:p>
        </p:txBody>
      </p:sp>
      <p:pic>
        <p:nvPicPr>
          <p:cNvPr id="529411" name="Picture 3" descr="C:\Slides\Images\haptic1.t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524000"/>
            <a:ext cx="6122988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9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Multiple Fields - Haptics</a:t>
            </a:r>
          </a:p>
        </p:txBody>
      </p:sp>
      <p:pic>
        <p:nvPicPr>
          <p:cNvPr id="530435" name="Picture 3" descr="C:\Slides\Images\milan_haptic1.t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8850" y="1612900"/>
            <a:ext cx="6280150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9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Tensor Fields</a:t>
            </a:r>
          </a:p>
        </p:txBody>
      </p:sp>
      <p:pic>
        <p:nvPicPr>
          <p:cNvPr id="656387" name="Picture 3" descr="C:\slides\hesselink1.t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612900"/>
            <a:ext cx="5480050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6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Hyperstreamlines</a:t>
            </a:r>
          </a:p>
        </p:txBody>
      </p:sp>
      <p:pic>
        <p:nvPicPr>
          <p:cNvPr id="657411" name="Picture 3" descr="C:\slides\hesselink4.t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612900"/>
            <a:ext cx="5478463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Hypersurfaces</a:t>
            </a:r>
          </a:p>
        </p:txBody>
      </p:sp>
      <p:pic>
        <p:nvPicPr>
          <p:cNvPr id="658435" name="Picture 3" descr="C:\slides\hesselink2.t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612900"/>
            <a:ext cx="5478463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6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Data Sources</a:t>
            </a:r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800" dirty="0">
                <a:ea typeface="굴림" charset="-127"/>
              </a:rPr>
              <a:t>The capability of traditional presentation techniques is not sufficient for the increasing amount of data to be interpreted</a:t>
            </a:r>
          </a:p>
          <a:p>
            <a:pPr lvl="1"/>
            <a:r>
              <a:rPr lang="en-US" altLang="ko-KR" dirty="0">
                <a:ea typeface="굴림" charset="-127"/>
              </a:rPr>
              <a:t>Data might come from any source with almost arbitrary size</a:t>
            </a:r>
          </a:p>
          <a:p>
            <a:pPr lvl="1"/>
            <a:r>
              <a:rPr lang="en-US" altLang="ko-KR" dirty="0">
                <a:ea typeface="굴림" charset="-127"/>
              </a:rPr>
              <a:t>Techniques to efficiently visualize large-scale data sets and new data types need to be developed</a:t>
            </a:r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2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>
                <a:ea typeface="굴림" charset="-127"/>
              </a:rPr>
              <a:t>Colormap </a:t>
            </a:r>
            <a:r>
              <a:rPr lang="en-US" altLang="ko-KR" i="1">
                <a:ea typeface="굴림" charset="-127"/>
              </a:rPr>
              <a:t>e</a:t>
            </a:r>
            <a:r>
              <a:rPr lang="en-US" altLang="ko-KR" sz="1900" i="1">
                <a:ea typeface="굴림" charset="-127"/>
              </a:rPr>
              <a:t>1</a:t>
            </a:r>
            <a:r>
              <a:rPr lang="en-US" altLang="ko-KR" sz="2900">
                <a:ea typeface="굴림" charset="-127"/>
              </a:rPr>
              <a:t> </a:t>
            </a:r>
            <a:r>
              <a:rPr lang="en-US" altLang="ko-KR" sz="2500">
                <a:ea typeface="굴림" charset="-127"/>
              </a:rPr>
              <a:t>(Pierpaoli ’97, Jones ’97)</a:t>
            </a:r>
          </a:p>
        </p:txBody>
      </p:sp>
      <p:sp>
        <p:nvSpPr>
          <p:cNvPr id="534531" name="Rectangle 1027"/>
          <p:cNvSpPr>
            <a:spLocks noChangeArrowheads="1"/>
          </p:cNvSpPr>
          <p:nvPr/>
        </p:nvSpPr>
        <p:spPr bwMode="auto">
          <a:xfrm>
            <a:off x="223838" y="1524000"/>
            <a:ext cx="74517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2000" b="1" i="1" dirty="0">
                <a:ea typeface="굴림" charset="-127"/>
              </a:rPr>
              <a:t>Principal eigenvector, anisotropy 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2000" b="1" i="1" dirty="0">
                <a:ea typeface="굴림" charset="-127"/>
              </a:rPr>
              <a:t>determine color</a:t>
            </a:r>
          </a:p>
        </p:txBody>
      </p:sp>
      <p:pic>
        <p:nvPicPr>
          <p:cNvPr id="534532" name="Picture 1028" descr="cigarfi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6213" y="2341563"/>
            <a:ext cx="1671637" cy="188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4533" name="Group 1029"/>
          <p:cNvGrpSpPr>
            <a:grpSpLocks/>
          </p:cNvGrpSpPr>
          <p:nvPr/>
        </p:nvGrpSpPr>
        <p:grpSpPr bwMode="auto">
          <a:xfrm>
            <a:off x="161925" y="4256088"/>
            <a:ext cx="1693863" cy="2116137"/>
            <a:chOff x="1824" y="1680"/>
            <a:chExt cx="2016" cy="2016"/>
          </a:xfrm>
        </p:grpSpPr>
        <p:pic>
          <p:nvPicPr>
            <p:cNvPr id="534534" name="Picture 1030" descr="RGBXYZ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1680"/>
              <a:ext cx="2016" cy="2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4535" name="Line 1031"/>
            <p:cNvSpPr>
              <a:spLocks noChangeShapeType="1"/>
            </p:cNvSpPr>
            <p:nvPr/>
          </p:nvSpPr>
          <p:spPr bwMode="auto">
            <a:xfrm flipH="1" flipV="1">
              <a:off x="3396" y="2767"/>
              <a:ext cx="334" cy="4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4536" name="Line 1032"/>
            <p:cNvSpPr>
              <a:spLocks noChangeShapeType="1"/>
            </p:cNvSpPr>
            <p:nvPr/>
          </p:nvSpPr>
          <p:spPr bwMode="auto">
            <a:xfrm flipV="1">
              <a:off x="2226" y="2950"/>
              <a:ext cx="234" cy="1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4537" name="Line 1033"/>
            <p:cNvSpPr>
              <a:spLocks noChangeShapeType="1"/>
            </p:cNvSpPr>
            <p:nvPr/>
          </p:nvSpPr>
          <p:spPr bwMode="auto">
            <a:xfrm>
              <a:off x="2808" y="1740"/>
              <a:ext cx="0" cy="3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4538" name="Line 1034"/>
            <p:cNvSpPr>
              <a:spLocks noChangeShapeType="1"/>
            </p:cNvSpPr>
            <p:nvPr/>
          </p:nvSpPr>
          <p:spPr bwMode="auto">
            <a:xfrm>
              <a:off x="2808" y="3348"/>
              <a:ext cx="0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4539" name="Line 1035"/>
            <p:cNvSpPr>
              <a:spLocks noChangeShapeType="1"/>
            </p:cNvSpPr>
            <p:nvPr/>
          </p:nvSpPr>
          <p:spPr bwMode="auto">
            <a:xfrm flipH="1" flipV="1">
              <a:off x="1930" y="2629"/>
              <a:ext cx="205" cy="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34540" name="Picture 1036" descr="gkhueslic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1881188"/>
            <a:ext cx="28448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4541" name="Picture 1037" descr="gkhueslice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3" y="3633788"/>
            <a:ext cx="2627312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4542" name="Picture 1038" descr="gkhueslice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3444875"/>
            <a:ext cx="14224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4543" name="Rectangle 1039"/>
          <p:cNvSpPr>
            <a:spLocks noChangeArrowheads="1"/>
          </p:cNvSpPr>
          <p:nvPr/>
        </p:nvSpPr>
        <p:spPr bwMode="auto">
          <a:xfrm>
            <a:off x="2119313" y="4498975"/>
            <a:ext cx="189706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US" altLang="ko-KR" sz="2400" b="1">
                <a:solidFill>
                  <a:srgbClr val="FF0000"/>
                </a:solidFill>
                <a:latin typeface="Courier New" pitchFamily="49" charset="0"/>
                <a:ea typeface="굴림" charset="-127"/>
              </a:rPr>
              <a:t>R</a:t>
            </a:r>
            <a:r>
              <a:rPr lang="en-US" altLang="ko-KR" sz="2000" b="1">
                <a:solidFill>
                  <a:srgbClr val="FFFFCC"/>
                </a:solidFill>
                <a:latin typeface="Courier New" pitchFamily="49" charset="0"/>
                <a:ea typeface="굴림" charset="-127"/>
              </a:rPr>
              <a:t>=</a:t>
            </a:r>
            <a:r>
              <a:rPr lang="en-US" altLang="ko-KR" sz="2400" b="1">
                <a:solidFill>
                  <a:srgbClr val="FFFFCC"/>
                </a:solidFill>
                <a:latin typeface="Courier New" pitchFamily="49" charset="0"/>
                <a:ea typeface="굴림" charset="-127"/>
              </a:rPr>
              <a:t>abs(x)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altLang="ko-KR" sz="2400" b="1">
                <a:solidFill>
                  <a:srgbClr val="00FF00"/>
                </a:solidFill>
                <a:latin typeface="Courier New" pitchFamily="49" charset="0"/>
                <a:ea typeface="굴림" charset="-127"/>
              </a:rPr>
              <a:t>G</a:t>
            </a:r>
            <a:r>
              <a:rPr lang="en-US" altLang="ko-KR" sz="2000" b="1">
                <a:solidFill>
                  <a:srgbClr val="FFFFCC"/>
                </a:solidFill>
                <a:latin typeface="Courier New" pitchFamily="49" charset="0"/>
                <a:ea typeface="굴림" charset="-127"/>
              </a:rPr>
              <a:t>=</a:t>
            </a:r>
            <a:r>
              <a:rPr lang="en-US" altLang="ko-KR" sz="2400" b="1">
                <a:solidFill>
                  <a:srgbClr val="FFFFCC"/>
                </a:solidFill>
                <a:latin typeface="Courier New" pitchFamily="49" charset="0"/>
                <a:ea typeface="굴림" charset="-127"/>
              </a:rPr>
              <a:t>abs(y)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altLang="ko-KR" sz="2400" b="1">
                <a:solidFill>
                  <a:srgbClr val="30B9CC"/>
                </a:solidFill>
                <a:latin typeface="Courier New" pitchFamily="49" charset="0"/>
                <a:ea typeface="굴림" charset="-127"/>
              </a:rPr>
              <a:t>B</a:t>
            </a:r>
            <a:r>
              <a:rPr lang="en-US" altLang="ko-KR" sz="2000" b="1">
                <a:solidFill>
                  <a:srgbClr val="FFFFCC"/>
                </a:solidFill>
                <a:latin typeface="Courier New" pitchFamily="49" charset="0"/>
                <a:ea typeface="굴림" charset="-127"/>
              </a:rPr>
              <a:t>=</a:t>
            </a:r>
            <a:r>
              <a:rPr lang="en-US" altLang="ko-KR" sz="2400" b="1">
                <a:solidFill>
                  <a:srgbClr val="FFFFCC"/>
                </a:solidFill>
                <a:latin typeface="Courier New" pitchFamily="49" charset="0"/>
                <a:ea typeface="굴림" charset="-127"/>
              </a:rPr>
              <a:t>abs(z)</a:t>
            </a:r>
          </a:p>
        </p:txBody>
      </p:sp>
      <p:sp>
        <p:nvSpPr>
          <p:cNvPr id="534544" name="Line 1040"/>
          <p:cNvSpPr>
            <a:spLocks noChangeShapeType="1"/>
          </p:cNvSpPr>
          <p:nvPr/>
        </p:nvSpPr>
        <p:spPr bwMode="auto">
          <a:xfrm>
            <a:off x="2573338" y="6019800"/>
            <a:ext cx="812800" cy="0"/>
          </a:xfrm>
          <a:prstGeom prst="line">
            <a:avLst/>
          </a:prstGeom>
          <a:noFill/>
          <a:ln w="1016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15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>
                <a:ea typeface="굴림" charset="-127"/>
              </a:rPr>
              <a:t>Brush Strokes</a:t>
            </a:r>
            <a:r>
              <a:rPr lang="en-US" altLang="ko-KR" sz="2900">
                <a:ea typeface="굴림" charset="-127"/>
              </a:rPr>
              <a:t> </a:t>
            </a:r>
            <a:r>
              <a:rPr lang="en-US" altLang="ko-KR" sz="2500">
                <a:ea typeface="굴림" charset="-127"/>
              </a:rPr>
              <a:t>(Laidlaw ’98)</a:t>
            </a:r>
          </a:p>
        </p:txBody>
      </p:sp>
      <p:pic>
        <p:nvPicPr>
          <p:cNvPr id="535555" name="Picture 3" descr="C:\Users\gk\vis99\img\laidla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524000"/>
            <a:ext cx="6443662" cy="476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5556" name="Line 4"/>
          <p:cNvSpPr>
            <a:spLocks noChangeShapeType="1"/>
          </p:cNvSpPr>
          <p:nvPr/>
        </p:nvSpPr>
        <p:spPr bwMode="auto">
          <a:xfrm flipV="1">
            <a:off x="4938713" y="1816100"/>
            <a:ext cx="2906712" cy="527050"/>
          </a:xfrm>
          <a:prstGeom prst="line">
            <a:avLst/>
          </a:prstGeom>
          <a:noFill/>
          <a:ln w="12700">
            <a:solidFill>
              <a:srgbClr val="FFFF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35557" name="Picture 5" descr="C:\Users\gk\vis99\img\laidlawcr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3" y="1836738"/>
            <a:ext cx="1909762" cy="2149475"/>
          </a:xfrm>
          <a:prstGeom prst="rect">
            <a:avLst/>
          </a:prstGeom>
          <a:noFill/>
          <a:ln w="57150">
            <a:solidFill>
              <a:srgbClr val="FFFF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5558" name="Rectangle 6"/>
          <p:cNvSpPr>
            <a:spLocks noChangeArrowheads="1"/>
          </p:cNvSpPr>
          <p:nvPr/>
        </p:nvSpPr>
        <p:spPr bwMode="auto">
          <a:xfrm>
            <a:off x="4176713" y="2349500"/>
            <a:ext cx="762000" cy="857250"/>
          </a:xfrm>
          <a:prstGeom prst="rect">
            <a:avLst/>
          </a:prstGeom>
          <a:noFill/>
          <a:ln w="12700">
            <a:solidFill>
              <a:srgbClr val="FFFFCC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5559" name="Line 7"/>
          <p:cNvSpPr>
            <a:spLocks noChangeShapeType="1"/>
          </p:cNvSpPr>
          <p:nvPr/>
        </p:nvSpPr>
        <p:spPr bwMode="auto">
          <a:xfrm flipV="1">
            <a:off x="4171950" y="1822450"/>
            <a:ext cx="1727200" cy="527050"/>
          </a:xfrm>
          <a:prstGeom prst="line">
            <a:avLst/>
          </a:prstGeom>
          <a:noFill/>
          <a:ln w="12700">
            <a:solidFill>
              <a:srgbClr val="FFFF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560" name="Line 8"/>
          <p:cNvSpPr>
            <a:spLocks noChangeShapeType="1"/>
          </p:cNvSpPr>
          <p:nvPr/>
        </p:nvSpPr>
        <p:spPr bwMode="auto">
          <a:xfrm>
            <a:off x="4198938" y="3206750"/>
            <a:ext cx="1700212" cy="806450"/>
          </a:xfrm>
          <a:prstGeom prst="line">
            <a:avLst/>
          </a:prstGeom>
          <a:noFill/>
          <a:ln w="12700">
            <a:solidFill>
              <a:srgbClr val="FFFF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4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ko-KR" sz="2800" dirty="0">
                <a:ea typeface="굴림" charset="-127"/>
              </a:rPr>
              <a:t>3D data: particle traces</a:t>
            </a:r>
          </a:p>
          <a:p>
            <a:pPr lvl="1"/>
            <a:r>
              <a:rPr lang="en-US" altLang="ko-KR" sz="2800" dirty="0">
                <a:ea typeface="굴림" charset="-127"/>
              </a:rPr>
              <a:t>Particles trace out flow field</a:t>
            </a:r>
          </a:p>
          <a:p>
            <a:pPr lvl="1"/>
            <a:r>
              <a:rPr lang="en-US" altLang="ko-KR" sz="2800" dirty="0">
                <a:ea typeface="굴림" charset="-127"/>
              </a:rPr>
              <a:t>Mainly used for flow visualization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505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3D data: isosurfaces</a:t>
            </a:r>
          </a:p>
          <a:p>
            <a:pPr lvl="1"/>
            <a:r>
              <a:rPr lang="en-US" altLang="ko-KR">
                <a:ea typeface="굴림" charset="-127"/>
              </a:rPr>
              <a:t>Create surface from 					      constant ranges in data</a:t>
            </a:r>
          </a:p>
          <a:p>
            <a:pPr lvl="1"/>
            <a:r>
              <a:rPr lang="en-US" altLang="ko-KR">
                <a:ea typeface="굴림" charset="-127"/>
              </a:rPr>
              <a:t>Has occlusion problems</a:t>
            </a:r>
          </a:p>
        </p:txBody>
      </p:sp>
      <p:pic>
        <p:nvPicPr>
          <p:cNvPr id="537604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1752600"/>
            <a:ext cx="3748088" cy="408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37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>
                <a:ea typeface="굴림" charset="-127"/>
              </a:rPr>
              <a:t>3D Scalar Field Visualization</a:t>
            </a:r>
          </a:p>
        </p:txBody>
      </p:sp>
      <p:sp>
        <p:nvSpPr>
          <p:cNvPr id="538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1613" y="2154238"/>
            <a:ext cx="3371850" cy="2738437"/>
          </a:xfrm>
        </p:spPr>
        <p:txBody>
          <a:bodyPr/>
          <a:lstStyle/>
          <a:p>
            <a:pPr algn="ctr"/>
            <a:r>
              <a:rPr lang="en-US" altLang="ko-KR">
                <a:ea typeface="굴림" charset="-127"/>
              </a:rPr>
              <a:t>Iso-contour surfaces</a:t>
            </a:r>
          </a:p>
          <a:p>
            <a:pPr algn="ctr"/>
            <a:r>
              <a:rPr lang="en-US" altLang="ko-KR">
                <a:ea typeface="굴림" charset="-127"/>
              </a:rPr>
              <a:t>or</a:t>
            </a:r>
          </a:p>
          <a:p>
            <a:pPr algn="ctr"/>
            <a:r>
              <a:rPr lang="en-US" altLang="ko-KR">
                <a:ea typeface="굴림" charset="-127"/>
              </a:rPr>
              <a:t>Iso-surfaces</a:t>
            </a:r>
          </a:p>
          <a:p>
            <a:endParaRPr lang="ko-KR" altLang="en-US">
              <a:ea typeface="굴림" charset="-127"/>
            </a:endParaRPr>
          </a:p>
        </p:txBody>
      </p:sp>
      <p:graphicFrame>
        <p:nvGraphicFramePr>
          <p:cNvPr id="538628" name="Object 4"/>
          <p:cNvGraphicFramePr>
            <a:graphicFrameLocks noChangeAspect="1"/>
          </p:cNvGraphicFramePr>
          <p:nvPr/>
        </p:nvGraphicFramePr>
        <p:xfrm>
          <a:off x="3638550" y="1565275"/>
          <a:ext cx="4845050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Clip" r:id="rId3" imgW="3749365" imgH="3756986" progId="MS_ClipArt_Gallery.2">
                  <p:embed/>
                </p:oleObj>
              </mc:Choice>
              <mc:Fallback>
                <p:oleObj name="Clip" r:id="rId3" imgW="3749365" imgH="3756986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3694"/>
                      <a:stretch>
                        <a:fillRect/>
                      </a:stretch>
                    </p:blipFill>
                    <p:spPr bwMode="auto">
                      <a:xfrm>
                        <a:off x="3638550" y="1565275"/>
                        <a:ext cx="4845050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3D Visualization</a:t>
            </a:r>
          </a:p>
        </p:txBody>
      </p:sp>
      <p:graphicFrame>
        <p:nvGraphicFramePr>
          <p:cNvPr id="540676" name="Object 4">
            <a:hlinkClick r:id="rId3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185457"/>
              </p:ext>
            </p:extLst>
          </p:nvPr>
        </p:nvGraphicFramePr>
        <p:xfrm>
          <a:off x="2771775" y="2901950"/>
          <a:ext cx="3367088" cy="342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" name="Clip" r:id="rId4" imgW="4571429" imgH="4647619" progId="MS_ClipArt_Gallery.2">
                  <p:embed/>
                </p:oleObj>
              </mc:Choice>
              <mc:Fallback>
                <p:oleObj name="Clip" r:id="rId4" imgW="4571429" imgH="4647619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901950"/>
                        <a:ext cx="3367088" cy="342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1320" dir="2319588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950" y="1747838"/>
            <a:ext cx="3117850" cy="3748087"/>
          </a:xfrm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300">
                <a:ea typeface="굴림" charset="-127"/>
              </a:rPr>
              <a:t>Can add information about an additional variable</a:t>
            </a:r>
          </a:p>
          <a:p>
            <a:r>
              <a:rPr lang="en-US" altLang="ko-KR" sz="2300">
                <a:ea typeface="굴림" charset="-127"/>
              </a:rPr>
              <a:t>Here, two additional variables control the color.</a:t>
            </a:r>
          </a:p>
        </p:txBody>
      </p:sp>
      <p:graphicFrame>
        <p:nvGraphicFramePr>
          <p:cNvPr id="54067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777458"/>
              </p:ext>
            </p:extLst>
          </p:nvPr>
        </p:nvGraphicFramePr>
        <p:xfrm>
          <a:off x="5975350" y="1589088"/>
          <a:ext cx="309245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Clip" r:id="rId6" imgW="5600000" imgH="5038095" progId="MS_ClipArt_Gallery.2">
                  <p:embed/>
                </p:oleObj>
              </mc:Choice>
              <mc:Fallback>
                <p:oleObj name="Clip" r:id="rId6" imgW="5600000" imgH="5038095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567"/>
                      <a:stretch>
                        <a:fillRect/>
                      </a:stretch>
                    </p:blipFill>
                    <p:spPr bwMode="auto">
                      <a:xfrm>
                        <a:off x="5975350" y="1589088"/>
                        <a:ext cx="3092450" cy="282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83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>
                <a:ea typeface="굴림" charset="-127"/>
              </a:rPr>
              <a:t>3D Scalar Field Visualization</a:t>
            </a:r>
          </a:p>
        </p:txBody>
      </p:sp>
      <p:pic>
        <p:nvPicPr>
          <p:cNvPr id="664579" name="Picture 3" descr="C:\Classes\CS 5630\Lectures\both.tif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3950" y="1612900"/>
            <a:ext cx="4389438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85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2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3D Visualization</a:t>
            </a:r>
          </a:p>
        </p:txBody>
      </p:sp>
      <p:sp>
        <p:nvSpPr>
          <p:cNvPr id="665603" name="Rectangle 2051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433512"/>
            <a:ext cx="3386137" cy="3748088"/>
          </a:xfrm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300" dirty="0">
                <a:ea typeface="굴림" charset="-127"/>
              </a:rPr>
              <a:t>Can add information about an additional variable</a:t>
            </a:r>
          </a:p>
          <a:p>
            <a:r>
              <a:rPr lang="en-US" altLang="ko-KR" sz="2300" dirty="0">
                <a:ea typeface="굴림" charset="-127"/>
              </a:rPr>
              <a:t>Here, two additional variables control the color.</a:t>
            </a:r>
          </a:p>
        </p:txBody>
      </p:sp>
      <p:graphicFrame>
        <p:nvGraphicFramePr>
          <p:cNvPr id="665604" name="Object 2052">
            <a:hlinkClick r:id="rId3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560049"/>
              </p:ext>
            </p:extLst>
          </p:nvPr>
        </p:nvGraphicFramePr>
        <p:xfrm>
          <a:off x="2743200" y="3036887"/>
          <a:ext cx="3367087" cy="342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Clip" r:id="rId4" imgW="4571429" imgH="4647619" progId="MS_ClipArt_Gallery.2">
                  <p:embed/>
                </p:oleObj>
              </mc:Choice>
              <mc:Fallback>
                <p:oleObj name="Clip" r:id="rId4" imgW="4571429" imgH="4647619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036887"/>
                        <a:ext cx="3367087" cy="342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1320" dir="2319588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05" name="Object 20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774156"/>
              </p:ext>
            </p:extLst>
          </p:nvPr>
        </p:nvGraphicFramePr>
        <p:xfrm>
          <a:off x="5661025" y="1447800"/>
          <a:ext cx="3141662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name="Clip" r:id="rId6" imgW="5600000" imgH="5038095" progId="MS_ClipArt_Gallery.2">
                  <p:embed/>
                </p:oleObj>
              </mc:Choice>
              <mc:Fallback>
                <p:oleObj name="Clip" r:id="rId6" imgW="5600000" imgH="5038095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1025" y="1447800"/>
                        <a:ext cx="3141662" cy="282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000" y="64124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387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Derived Fields</a:t>
            </a:r>
          </a:p>
        </p:txBody>
      </p:sp>
      <p:pic>
        <p:nvPicPr>
          <p:cNvPr id="666627" name="Picture 3" descr="C:\slides\delta-iso.t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7913" y="1612900"/>
            <a:ext cx="7019925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553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3D data: glyph rendering</a:t>
            </a:r>
          </a:p>
          <a:p>
            <a:pPr lvl="1"/>
            <a:r>
              <a:rPr lang="en-US" altLang="ko-KR">
                <a:ea typeface="굴림" charset="-127"/>
              </a:rPr>
              <a:t>Encodes multi-dimensional information</a:t>
            </a:r>
          </a:p>
          <a:p>
            <a:pPr lvl="1"/>
            <a:r>
              <a:rPr lang="en-US" altLang="ko-KR">
                <a:ea typeface="굴림" charset="-127"/>
              </a:rPr>
              <a:t>Advantages of volume rendering</a:t>
            </a:r>
          </a:p>
          <a:p>
            <a:endParaRPr lang="ko-KR" altLang="en-US" sz="2600" b="0" i="0">
              <a:solidFill>
                <a:schemeClr val="tx1"/>
              </a:solidFill>
              <a:ea typeface="굴림" charset="-127"/>
            </a:endParaRPr>
          </a:p>
        </p:txBody>
      </p:sp>
      <p:pic>
        <p:nvPicPr>
          <p:cNvPr id="542724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428" y="3124200"/>
            <a:ext cx="2843212" cy="279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52722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charset="-127"/>
              </a:rPr>
              <a:t>Data Sources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r>
              <a:rPr lang="de-DE" sz="2800" dirty="0"/>
              <a:t>Real world</a:t>
            </a:r>
          </a:p>
          <a:p>
            <a:pPr lvl="1"/>
            <a:r>
              <a:rPr lang="de-DE" sz="2800" dirty="0"/>
              <a:t>Measurements and observation</a:t>
            </a:r>
          </a:p>
          <a:p>
            <a:r>
              <a:rPr lang="de-DE" sz="2800" dirty="0"/>
              <a:t>Theoretical world</a:t>
            </a:r>
          </a:p>
          <a:p>
            <a:pPr lvl="1"/>
            <a:r>
              <a:rPr lang="de-DE" sz="2800" dirty="0"/>
              <a:t>Mathematical and technical models</a:t>
            </a:r>
          </a:p>
          <a:p>
            <a:pPr lvl="1"/>
            <a:r>
              <a:rPr lang="de-DE" sz="2800" dirty="0"/>
              <a:t>Computational models</a:t>
            </a:r>
          </a:p>
          <a:p>
            <a:r>
              <a:rPr lang="de-DE" sz="2800" dirty="0"/>
              <a:t>Artificial world</a:t>
            </a:r>
          </a:p>
          <a:p>
            <a:pPr lvl="1"/>
            <a:r>
              <a:rPr lang="de-DE" sz="2800" dirty="0"/>
              <a:t>Data that is designed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9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543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3D data: volume rendering</a:t>
            </a:r>
          </a:p>
          <a:p>
            <a:pPr lvl="1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Visualization of entire data volume</a:t>
            </a:r>
          </a:p>
          <a:p>
            <a:pPr lvl="1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Map data values to opacity of volume elements</a:t>
            </a:r>
          </a:p>
          <a:p>
            <a:pPr lvl="1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Techniques:</a:t>
            </a:r>
          </a:p>
          <a:p>
            <a:pPr lvl="2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Volume tracing</a:t>
            </a:r>
          </a:p>
          <a:p>
            <a:pPr lvl="2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Shear-warp factorization</a:t>
            </a:r>
          </a:p>
          <a:p>
            <a:pPr lvl="2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Splatting</a:t>
            </a:r>
          </a:p>
          <a:p>
            <a:pPr lvl="2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Hardware texturing</a:t>
            </a:r>
          </a:p>
          <a:p>
            <a:pPr>
              <a:lnSpc>
                <a:spcPct val="100000"/>
              </a:lnSpc>
            </a:pPr>
            <a:endParaRPr lang="ko-KR" altLang="en-US">
              <a:ea typeface="굴림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6772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3D data: volume rendering</a:t>
            </a:r>
          </a:p>
          <a:p>
            <a:endParaRPr lang="ko-KR" altLang="en-US">
              <a:ea typeface="굴림" charset="-127"/>
            </a:endParaRPr>
          </a:p>
        </p:txBody>
      </p:sp>
      <p:pic>
        <p:nvPicPr>
          <p:cNvPr id="544772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33600"/>
            <a:ext cx="6335712" cy="386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31831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Surface vs. Volume Rendering</a:t>
            </a:r>
          </a:p>
        </p:txBody>
      </p:sp>
      <p:sp>
        <p:nvSpPr>
          <p:cNvPr id="545795" name="Rectangle 2051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ko-KR" sz="2700">
                <a:ea typeface="굴림" charset="-127"/>
              </a:rPr>
              <a:t>Surface rendering </a:t>
            </a:r>
          </a:p>
          <a:p>
            <a:pPr lvl="1"/>
            <a:r>
              <a:rPr lang="en-US" altLang="ko-KR" sz="2200">
                <a:ea typeface="굴림" charset="-127"/>
              </a:rPr>
              <a:t>Displays a subset of the data as surfaces</a:t>
            </a:r>
          </a:p>
          <a:p>
            <a:pPr lvl="1"/>
            <a:r>
              <a:rPr lang="en-US" altLang="ko-KR" sz="2200">
                <a:ea typeface="굴림" charset="-127"/>
              </a:rPr>
              <a:t>Multiple isosurfaces may be difficult to understand</a:t>
            </a:r>
          </a:p>
          <a:p>
            <a:pPr lvl="1"/>
            <a:r>
              <a:rPr lang="en-US" altLang="ko-KR" sz="2200">
                <a:ea typeface="굴림" charset="-127"/>
              </a:rPr>
              <a:t>Occlusion problems</a:t>
            </a:r>
          </a:p>
          <a:p>
            <a:pPr lvl="1"/>
            <a:r>
              <a:rPr lang="en-US" altLang="ko-KR" sz="2200">
                <a:ea typeface="굴림" charset="-127"/>
              </a:rPr>
              <a:t>Interactive rendering rate even on low-cost PCs</a:t>
            </a:r>
          </a:p>
        </p:txBody>
      </p:sp>
      <p:sp>
        <p:nvSpPr>
          <p:cNvPr id="545796" name="Rectangle 2052"/>
          <p:cNvSpPr>
            <a:spLocks noGrp="1" noChangeArrowheads="1"/>
          </p:cNvSpPr>
          <p:nvPr>
            <p:ph type="body" sz="half" idx="2"/>
          </p:nvPr>
        </p:nvSpPr>
        <p:spPr>
          <a:xfrm>
            <a:off x="4665663" y="1443037"/>
            <a:ext cx="4205287" cy="4500563"/>
          </a:xfrm>
        </p:spPr>
        <p:txBody>
          <a:bodyPr/>
          <a:lstStyle/>
          <a:p>
            <a:r>
              <a:rPr lang="en-US" altLang="ko-KR" sz="2700" dirty="0">
                <a:ea typeface="굴림" charset="-127"/>
              </a:rPr>
              <a:t>Volume rendering</a:t>
            </a:r>
          </a:p>
          <a:p>
            <a:pPr lvl="1"/>
            <a:r>
              <a:rPr lang="en-US" altLang="ko-KR" sz="2200" dirty="0">
                <a:ea typeface="굴림" charset="-127"/>
              </a:rPr>
              <a:t>Displays all of the data values selected</a:t>
            </a:r>
          </a:p>
          <a:p>
            <a:pPr lvl="1"/>
            <a:r>
              <a:rPr lang="en-US" altLang="ko-KR" sz="2200" dirty="0">
                <a:ea typeface="굴림" charset="-127"/>
              </a:rPr>
              <a:t>Truer representation of volumetric data</a:t>
            </a:r>
          </a:p>
          <a:p>
            <a:pPr lvl="1"/>
            <a:r>
              <a:rPr lang="en-US" altLang="ko-KR" sz="2200" dirty="0">
                <a:ea typeface="굴림" charset="-127"/>
              </a:rPr>
              <a:t>Transfer functions may be difficult to design</a:t>
            </a:r>
          </a:p>
          <a:p>
            <a:pPr lvl="1"/>
            <a:r>
              <a:rPr lang="en-US" altLang="ko-KR" sz="2200" dirty="0">
                <a:ea typeface="굴림" charset="-127"/>
              </a:rPr>
              <a:t>Difficult to get interactive rendering rates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22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Common Issues for All Types of Visualization Techniques</a:t>
            </a:r>
          </a:p>
        </p:txBody>
      </p:sp>
      <p:sp>
        <p:nvSpPr>
          <p:cNvPr id="72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Accuracy of results</a:t>
            </a:r>
          </a:p>
          <a:p>
            <a:r>
              <a:rPr lang="en-US" altLang="ko-KR">
                <a:ea typeface="굴림" charset="-127"/>
              </a:rPr>
              <a:t>Accurate sampling</a:t>
            </a:r>
          </a:p>
          <a:p>
            <a:r>
              <a:rPr lang="en-US" altLang="ko-KR">
                <a:ea typeface="굴림" charset="-127"/>
              </a:rPr>
              <a:t>Hidden surface removal / rendering</a:t>
            </a:r>
          </a:p>
          <a:p>
            <a:r>
              <a:rPr lang="en-US" altLang="ko-KR">
                <a:ea typeface="굴림" charset="-127"/>
              </a:rPr>
              <a:t>Shading and illumination</a:t>
            </a:r>
          </a:p>
          <a:p>
            <a:r>
              <a:rPr lang="en-US" altLang="ko-KR">
                <a:ea typeface="굴림" charset="-127"/>
              </a:rPr>
              <a:t>Perception of information</a:t>
            </a:r>
          </a:p>
          <a:p>
            <a:r>
              <a:rPr lang="en-US" altLang="ko-KR">
                <a:ea typeface="굴림" charset="-127"/>
              </a:rPr>
              <a:t>User interaction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862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Sampling and Visualization</a:t>
            </a:r>
          </a:p>
        </p:txBody>
      </p:sp>
      <p:sp>
        <p:nvSpPr>
          <p:cNvPr id="72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Sampling performed multiple times </a:t>
            </a:r>
          </a:p>
          <a:p>
            <a:pPr lvl="1"/>
            <a:r>
              <a:rPr lang="en-US" altLang="ko-KR">
                <a:ea typeface="굴림" charset="-127"/>
              </a:rPr>
              <a:t>Data acquisition</a:t>
            </a:r>
          </a:p>
          <a:p>
            <a:pPr lvl="1"/>
            <a:r>
              <a:rPr lang="en-US" altLang="ko-KR">
                <a:ea typeface="굴림" charset="-127"/>
              </a:rPr>
              <a:t>Segmentation / data pre-processing </a:t>
            </a:r>
          </a:p>
          <a:p>
            <a:pPr lvl="1"/>
            <a:r>
              <a:rPr lang="en-US" altLang="ko-KR">
                <a:ea typeface="굴림" charset="-127"/>
              </a:rPr>
              <a:t>Surface generation</a:t>
            </a:r>
          </a:p>
          <a:p>
            <a:pPr lvl="1"/>
            <a:r>
              <a:rPr lang="en-US" altLang="ko-KR">
                <a:ea typeface="굴림" charset="-127"/>
              </a:rPr>
              <a:t>Visualization / rendering</a:t>
            </a:r>
          </a:p>
          <a:p>
            <a:r>
              <a:rPr lang="en-US" altLang="ko-KR">
                <a:ea typeface="굴림" charset="-127"/>
              </a:rPr>
              <a:t>This information is vital to generating accurate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98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Hidden Surface Removal (HSR) vs.  Rendering</a:t>
            </a:r>
          </a:p>
        </p:txBody>
      </p:sp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Rendering: taking a geometric description of objects / data and creating an image</a:t>
            </a:r>
          </a:p>
          <a:p>
            <a:endParaRPr lang="en-US" altLang="ko-KR">
              <a:ea typeface="굴림" charset="-127"/>
            </a:endParaRPr>
          </a:p>
          <a:p>
            <a:r>
              <a:rPr lang="en-US" altLang="ko-KR">
                <a:ea typeface="굴림" charset="-127"/>
              </a:rPr>
              <a:t>HSR:  determining which surface(s) is visible at each pixel in the image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83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Shading and Illumination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Shading: determining the color of each pixel</a:t>
            </a:r>
          </a:p>
          <a:p>
            <a:pPr lvl="1"/>
            <a:r>
              <a:rPr lang="en-US" altLang="ko-KR">
                <a:ea typeface="굴림" charset="-127"/>
              </a:rPr>
              <a:t>Includes: illumination, transparency, texturing, and shadowing</a:t>
            </a:r>
          </a:p>
          <a:p>
            <a:r>
              <a:rPr lang="en-US" altLang="ko-KR">
                <a:ea typeface="굴림" charset="-127"/>
              </a:rPr>
              <a:t>Illumination: simulating light reflectance, absorption, and transmission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411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Shading Example:</a:t>
            </a:r>
            <a:br>
              <a:rPr lang="en-US" altLang="ko-KR">
                <a:ea typeface="굴림" charset="-127"/>
              </a:rPr>
            </a:br>
            <a:endParaRPr lang="en-US" altLang="ko-KR">
              <a:ea typeface="굴림" charset="-127"/>
            </a:endParaRPr>
          </a:p>
        </p:txBody>
      </p:sp>
      <p:pic>
        <p:nvPicPr>
          <p:cNvPr id="729092" name="Picture 4" descr="C:\Work\Presentations\NLM\ambi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" t="8723"/>
          <a:stretch>
            <a:fillRect/>
          </a:stretch>
        </p:blipFill>
        <p:spPr bwMode="auto">
          <a:xfrm>
            <a:off x="1150938" y="1143000"/>
            <a:ext cx="2844800" cy="22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9093" name="Picture 5" descr="C:\Work\Presentations\NLM\diffu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463" y="1143000"/>
            <a:ext cx="28606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9094" name="Picture 6" descr="C:\Work\Presentations\NLM\specular_smoo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9" t="15640" r="16406"/>
          <a:stretch>
            <a:fillRect/>
          </a:stretch>
        </p:blipFill>
        <p:spPr bwMode="auto">
          <a:xfrm>
            <a:off x="1084263" y="3498850"/>
            <a:ext cx="2911475" cy="252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9095" name="Picture 7" descr="C:\Work\Presentations\NLM\teacup_stil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463" y="3524250"/>
            <a:ext cx="2844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9096" name="Line 8"/>
          <p:cNvSpPr>
            <a:spLocks noChangeShapeType="1"/>
          </p:cNvSpPr>
          <p:nvPr/>
        </p:nvSpPr>
        <p:spPr bwMode="auto">
          <a:xfrm>
            <a:off x="3995738" y="2286000"/>
            <a:ext cx="1287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9097" name="Line 9"/>
          <p:cNvSpPr>
            <a:spLocks noChangeShapeType="1"/>
          </p:cNvSpPr>
          <p:nvPr/>
        </p:nvSpPr>
        <p:spPr bwMode="auto">
          <a:xfrm flipH="1">
            <a:off x="4064000" y="3200400"/>
            <a:ext cx="1287463" cy="990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9098" name="Line 10"/>
          <p:cNvSpPr>
            <a:spLocks noChangeShapeType="1"/>
          </p:cNvSpPr>
          <p:nvPr/>
        </p:nvSpPr>
        <p:spPr bwMode="auto">
          <a:xfrm>
            <a:off x="4132263" y="4800600"/>
            <a:ext cx="11509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207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Perception’s Role in Visualization</a:t>
            </a:r>
          </a:p>
        </p:txBody>
      </p:sp>
      <p:sp>
        <p:nvSpPr>
          <p:cNvPr id="73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Generating images for humans to view</a:t>
            </a:r>
          </a:p>
          <a:p>
            <a:r>
              <a:rPr lang="en-US" altLang="ko-KR">
                <a:ea typeface="굴림" charset="-127"/>
              </a:rPr>
              <a:t>Visual cues can increase effectiveness</a:t>
            </a:r>
          </a:p>
          <a:p>
            <a:r>
              <a:rPr lang="en-US" altLang="ko-KR">
                <a:ea typeface="굴림" charset="-127"/>
              </a:rPr>
              <a:t>Correct use of</a:t>
            </a:r>
          </a:p>
          <a:p>
            <a:pPr lvl="1"/>
            <a:r>
              <a:rPr lang="en-US" altLang="ko-KR">
                <a:ea typeface="굴림" charset="-127"/>
              </a:rPr>
              <a:t>Color</a:t>
            </a:r>
          </a:p>
          <a:p>
            <a:pPr lvl="1"/>
            <a:r>
              <a:rPr lang="en-US" altLang="ko-KR">
                <a:ea typeface="굴림" charset="-127"/>
              </a:rPr>
              <a:t>Lighting / shading</a:t>
            </a:r>
          </a:p>
          <a:p>
            <a:pPr lvl="1"/>
            <a:r>
              <a:rPr lang="en-US" altLang="ko-KR">
                <a:ea typeface="굴림" charset="-127"/>
              </a:rPr>
              <a:t>Shape / texture</a:t>
            </a:r>
          </a:p>
          <a:p>
            <a:pPr lvl="1"/>
            <a:r>
              <a:rPr lang="en-US" altLang="ko-KR">
                <a:ea typeface="굴림" charset="-127"/>
              </a:rPr>
              <a:t>Motion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4600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388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Interactive vs. Non-Interactive</a:t>
            </a:r>
          </a:p>
        </p:txBody>
      </p:sp>
      <p:sp>
        <p:nvSpPr>
          <p:cNvPr id="73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Interaction vs. image quality</a:t>
            </a:r>
          </a:p>
          <a:p>
            <a:r>
              <a:rPr lang="en-US" altLang="ko-KR">
                <a:ea typeface="굴림" charset="-127"/>
              </a:rPr>
              <a:t>Interaction vs. information quantity</a:t>
            </a:r>
          </a:p>
          <a:p>
            <a:pPr lvl="1"/>
            <a:r>
              <a:rPr lang="en-US" altLang="ko-KR">
                <a:ea typeface="굴림" charset="-127"/>
              </a:rPr>
              <a:t>More is not necessarily better</a:t>
            </a:r>
          </a:p>
          <a:p>
            <a:r>
              <a:rPr lang="en-US" altLang="ko-KR">
                <a:ea typeface="굴림" charset="-127"/>
              </a:rPr>
              <a:t>Best choice: </a:t>
            </a:r>
          </a:p>
          <a:p>
            <a:pPr lvl="1"/>
            <a:r>
              <a:rPr lang="en-US" altLang="ko-KR">
                <a:ea typeface="굴림" charset="-127"/>
              </a:rPr>
              <a:t>System that allows interactive preview and exploration combined with non-interactive realistic rendering</a:t>
            </a:r>
          </a:p>
          <a:p>
            <a:endParaRPr lang="ko-KR" altLang="en-US">
              <a:ea typeface="굴림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6319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Data Sources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800" dirty="0">
                <a:ea typeface="굴림" charset="-127"/>
              </a:rPr>
              <a:t>Measurement </a:t>
            </a:r>
          </a:p>
          <a:p>
            <a:pPr lvl="1"/>
            <a:r>
              <a:rPr lang="en-US" altLang="ko-KR" sz="2800" dirty="0">
                <a:ea typeface="굴림" charset="-127"/>
              </a:rPr>
              <a:t>Medical imaging (MRI, CT, PET)</a:t>
            </a:r>
          </a:p>
          <a:p>
            <a:pPr lvl="1"/>
            <a:r>
              <a:rPr lang="en-US" altLang="ko-KR" sz="2800" dirty="0">
                <a:ea typeface="굴림" charset="-127"/>
              </a:rPr>
              <a:t>Geology (e.g. oil exploration)</a:t>
            </a:r>
          </a:p>
          <a:p>
            <a:pPr lvl="1"/>
            <a:r>
              <a:rPr lang="en-US" altLang="ko-KR" sz="2800" dirty="0">
                <a:ea typeface="굴림" charset="-127"/>
              </a:rPr>
              <a:t>Meteorology and environment (satellites)</a:t>
            </a:r>
          </a:p>
          <a:p>
            <a:pPr lvl="1"/>
            <a:r>
              <a:rPr lang="en-US" altLang="ko-KR" sz="2800" dirty="0">
                <a:ea typeface="굴림" charset="-127"/>
              </a:rPr>
              <a:t>Astronomy (e.g. Hubble Space Telescope 100MB/day)</a:t>
            </a:r>
          </a:p>
          <a:p>
            <a:pPr lvl="1"/>
            <a:r>
              <a:rPr lang="en-US" altLang="ko-KR" sz="2800" dirty="0">
                <a:ea typeface="굴림" charset="-127"/>
              </a:rPr>
              <a:t>Atomic Force Microscopes, Electron Microscopes</a:t>
            </a:r>
          </a:p>
          <a:p>
            <a:endParaRPr lang="de-DE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4600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71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VR Approaches</a:t>
            </a:r>
          </a:p>
        </p:txBody>
      </p:sp>
      <p:sp>
        <p:nvSpPr>
          <p:cNvPr id="73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dirty="0" smtClean="0">
                <a:ea typeface="굴림" charset="-127"/>
              </a:rPr>
              <a:t>Immersive 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en-US" altLang="ko-KR" dirty="0">
                <a:ea typeface="굴림" charset="-127"/>
              </a:rPr>
              <a:t>Isolates the user from environment</a:t>
            </a:r>
          </a:p>
          <a:p>
            <a:pPr lvl="1"/>
            <a:r>
              <a:rPr lang="en-US" altLang="ko-KR" dirty="0">
                <a:ea typeface="굴림" charset="-127"/>
              </a:rPr>
              <a:t>Expensive</a:t>
            </a:r>
          </a:p>
          <a:p>
            <a:pPr lvl="1"/>
            <a:r>
              <a:rPr lang="en-US" altLang="ko-KR" dirty="0">
                <a:ea typeface="굴림" charset="-127"/>
              </a:rPr>
              <a:t>Examples: Virtual Wind Tunnel, UNC, NRL, etc.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7974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VR Approaches (cont.)</a:t>
            </a:r>
          </a:p>
        </p:txBody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Minimally-immersive</a:t>
            </a:r>
          </a:p>
          <a:p>
            <a:pPr lvl="1"/>
            <a:r>
              <a:rPr lang="en-US" altLang="ko-KR">
                <a:ea typeface="굴림" charset="-127"/>
              </a:rPr>
              <a:t>Access to environment</a:t>
            </a:r>
          </a:p>
          <a:p>
            <a:pPr lvl="1"/>
            <a:r>
              <a:rPr lang="en-US" altLang="ko-KR">
                <a:ea typeface="굴림" charset="-127"/>
              </a:rPr>
              <a:t>Collaboration possible</a:t>
            </a:r>
          </a:p>
          <a:p>
            <a:pPr lvl="1"/>
            <a:r>
              <a:rPr lang="en-US" altLang="ko-KR">
                <a:ea typeface="굴림" charset="-127"/>
              </a:rPr>
              <a:t>Low cost</a:t>
            </a:r>
          </a:p>
          <a:p>
            <a:pPr lvl="1"/>
            <a:r>
              <a:rPr lang="en-US" altLang="ko-KR">
                <a:ea typeface="굴림" charset="-127"/>
              </a:rPr>
              <a:t>Two hands give proprioception</a:t>
            </a:r>
          </a:p>
          <a:p>
            <a:pPr lvl="1"/>
            <a:r>
              <a:rPr lang="en-US" altLang="ko-KR">
                <a:ea typeface="굴림" charset="-127"/>
              </a:rPr>
              <a:t>Examples: Hinckley et.al, Virtual Workbench, Responsive Workbench </a:t>
            </a:r>
          </a:p>
        </p:txBody>
      </p:sp>
      <p:pic>
        <p:nvPicPr>
          <p:cNvPr id="733188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13" y="1949450"/>
            <a:ext cx="29464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1930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Some Common Visualization Packages</a:t>
            </a:r>
          </a:p>
        </p:txBody>
      </p:sp>
      <p:sp>
        <p:nvSpPr>
          <p:cNvPr id="73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IRIS Explorer (NAG)</a:t>
            </a:r>
          </a:p>
          <a:p>
            <a:pPr lvl="1"/>
            <a:r>
              <a:rPr lang="en-US" altLang="ko-KR">
                <a:ea typeface="굴림" charset="-127"/>
              </a:rPr>
              <a:t>Dataflow architecture </a:t>
            </a:r>
          </a:p>
          <a:p>
            <a:pPr lvl="1"/>
            <a:r>
              <a:rPr lang="en-US" altLang="ko-KR">
                <a:ea typeface="굴림" charset="-127"/>
              </a:rPr>
              <a:t>Supports </a:t>
            </a:r>
          </a:p>
          <a:p>
            <a:pPr lvl="2"/>
            <a:r>
              <a:rPr lang="en-US" altLang="ko-KR">
                <a:ea typeface="굴림" charset="-127"/>
              </a:rPr>
              <a:t>Isosurfaces</a:t>
            </a:r>
          </a:p>
          <a:p>
            <a:pPr lvl="2"/>
            <a:r>
              <a:rPr lang="en-US" altLang="ko-KR">
                <a:ea typeface="굴림" charset="-127"/>
              </a:rPr>
              <a:t>Streamlines</a:t>
            </a:r>
          </a:p>
          <a:p>
            <a:pPr lvl="2"/>
            <a:r>
              <a:rPr lang="en-US" altLang="ko-KR">
                <a:ea typeface="굴림" charset="-127"/>
              </a:rPr>
              <a:t>Volume rendering</a:t>
            </a:r>
          </a:p>
          <a:p>
            <a:pPr lvl="1"/>
            <a:r>
              <a:rPr lang="en-US" altLang="ko-KR">
                <a:ea typeface="굴림" charset="-127"/>
              </a:rPr>
              <a:t>Commercialized by NAG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2580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Common Visualization Packages</a:t>
            </a:r>
          </a:p>
        </p:txBody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AVS</a:t>
            </a:r>
          </a:p>
          <a:p>
            <a:pPr lvl="1"/>
            <a:r>
              <a:rPr lang="en-US" altLang="ko-KR">
                <a:ea typeface="굴림" charset="-127"/>
              </a:rPr>
              <a:t>One of the oldest packages &amp; most popular </a:t>
            </a:r>
          </a:p>
          <a:p>
            <a:pPr lvl="1"/>
            <a:r>
              <a:rPr lang="en-US" altLang="ko-KR">
                <a:ea typeface="굴림" charset="-127"/>
              </a:rPr>
              <a:t>Supports </a:t>
            </a:r>
          </a:p>
          <a:p>
            <a:pPr lvl="2"/>
            <a:r>
              <a:rPr lang="en-US" altLang="ko-KR">
                <a:ea typeface="굴림" charset="-127"/>
              </a:rPr>
              <a:t>Isosurfaces</a:t>
            </a:r>
          </a:p>
          <a:p>
            <a:pPr lvl="2"/>
            <a:r>
              <a:rPr lang="en-US" altLang="ko-KR">
                <a:ea typeface="굴림" charset="-127"/>
              </a:rPr>
              <a:t>Streamlines</a:t>
            </a:r>
          </a:p>
          <a:p>
            <a:pPr lvl="2"/>
            <a:r>
              <a:rPr lang="en-US" altLang="ko-KR">
                <a:ea typeface="굴림" charset="-127"/>
              </a:rPr>
              <a:t>Volume rendering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6420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Common Visualization Packages</a:t>
            </a:r>
          </a:p>
        </p:txBody>
      </p:sp>
      <p:sp>
        <p:nvSpPr>
          <p:cNvPr id="73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IBM Data Explorer (Open DX)</a:t>
            </a:r>
          </a:p>
          <a:p>
            <a:pPr lvl="1"/>
            <a:r>
              <a:rPr lang="en-US" altLang="ko-KR">
                <a:ea typeface="굴림" charset="-127"/>
              </a:rPr>
              <a:t>Dataflow architecture</a:t>
            </a:r>
          </a:p>
          <a:p>
            <a:pPr lvl="1"/>
            <a:r>
              <a:rPr lang="en-US" altLang="ko-KR">
                <a:ea typeface="굴림" charset="-127"/>
              </a:rPr>
              <a:t>Supports</a:t>
            </a:r>
          </a:p>
          <a:p>
            <a:pPr lvl="2"/>
            <a:r>
              <a:rPr lang="en-US" altLang="ko-KR">
                <a:ea typeface="굴림" charset="-127"/>
              </a:rPr>
              <a:t>Isosurfaces</a:t>
            </a:r>
          </a:p>
          <a:p>
            <a:pPr lvl="2"/>
            <a:r>
              <a:rPr lang="en-US" altLang="ko-KR">
                <a:ea typeface="굴림" charset="-127"/>
              </a:rPr>
              <a:t>Streamlines</a:t>
            </a:r>
          </a:p>
          <a:p>
            <a:pPr lvl="2"/>
            <a:r>
              <a:rPr lang="en-US" altLang="ko-KR">
                <a:ea typeface="굴림" charset="-127"/>
              </a:rPr>
              <a:t>Volume rendering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5629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Common Visualization Packages</a:t>
            </a:r>
          </a:p>
        </p:txBody>
      </p:sp>
      <p:sp>
        <p:nvSpPr>
          <p:cNvPr id="73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IBM</a:t>
            </a:r>
          </a:p>
          <a:p>
            <a:r>
              <a:rPr lang="en-US" altLang="ko-KR">
                <a:ea typeface="굴림" charset="-127"/>
              </a:rPr>
              <a:t>DX</a:t>
            </a:r>
          </a:p>
        </p:txBody>
      </p:sp>
      <p:pic>
        <p:nvPicPr>
          <p:cNvPr id="737284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6200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9710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VTK (The Visualization Toolkit)</a:t>
            </a:r>
          </a:p>
        </p:txBody>
      </p:sp>
      <p:sp>
        <p:nvSpPr>
          <p:cNvPr id="73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24025"/>
            <a:ext cx="5868988" cy="4389438"/>
          </a:xfrm>
        </p:spPr>
        <p:txBody>
          <a:bodyPr/>
          <a:lstStyle/>
          <a:p>
            <a:pPr marL="346075" indent="-346075"/>
            <a:r>
              <a:rPr lang="en-US" altLang="ko-KR">
                <a:ea typeface="굴림" charset="-127"/>
              </a:rPr>
              <a:t>Programming interface using Tcl/TK, C++ or Java</a:t>
            </a:r>
          </a:p>
          <a:p>
            <a:pPr marL="346075" indent="-346075"/>
            <a:r>
              <a:rPr lang="en-US" altLang="ko-KR">
                <a:ea typeface="굴림" charset="-127"/>
              </a:rPr>
              <a:t>Supports many rendering techniques</a:t>
            </a:r>
          </a:p>
          <a:p>
            <a:pPr marL="346075" indent="-346075"/>
            <a:r>
              <a:rPr lang="en-US" altLang="ko-KR">
                <a:ea typeface="굴림" charset="-127"/>
              </a:rPr>
              <a:t>Can extend capabilities</a:t>
            </a:r>
          </a:p>
        </p:txBody>
      </p:sp>
      <p:pic>
        <p:nvPicPr>
          <p:cNvPr id="738308" name="Picture 4" descr="N:\public-web\uspto\vtk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6" t="42831"/>
          <a:stretch>
            <a:fillRect/>
          </a:stretch>
        </p:blipFill>
        <p:spPr bwMode="auto">
          <a:xfrm>
            <a:off x="6434138" y="4081463"/>
            <a:ext cx="206692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8309" name="Picture 5" descr="N:\public-web\uspto\images\vtk-home-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025" y="1625600"/>
            <a:ext cx="2038350" cy="22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5031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Common Visualization Packages</a:t>
            </a:r>
          </a:p>
        </p:txBody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938" y="2006600"/>
            <a:ext cx="4735512" cy="4013200"/>
          </a:xfrm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6075" indent="-346075"/>
            <a:r>
              <a:rPr lang="en-US" altLang="ko-KR">
                <a:ea typeface="굴림" charset="-127"/>
              </a:rPr>
              <a:t>Ensight / CEI</a:t>
            </a:r>
            <a:endParaRPr lang="en-US" altLang="ko-KR" sz="2200">
              <a:ea typeface="굴림" charset="-127"/>
            </a:endParaRPr>
          </a:p>
          <a:p>
            <a:pPr marL="803275" lvl="1" indent="-342900"/>
            <a:r>
              <a:rPr lang="en-US" altLang="ko-KR" sz="2000">
                <a:ea typeface="굴림" charset="-127"/>
              </a:rPr>
              <a:t>End user package</a:t>
            </a:r>
          </a:p>
          <a:p>
            <a:pPr marL="803275" lvl="1" indent="-342900"/>
            <a:r>
              <a:rPr lang="en-US" altLang="ko-KR" sz="2200">
                <a:ea typeface="굴림" charset="-127"/>
              </a:rPr>
              <a:t>Supports</a:t>
            </a:r>
          </a:p>
          <a:p>
            <a:pPr marL="1203325" lvl="2"/>
            <a:r>
              <a:rPr lang="en-US" altLang="ko-KR" sz="2200">
                <a:ea typeface="굴림" charset="-127"/>
              </a:rPr>
              <a:t>Isosurfaces</a:t>
            </a:r>
          </a:p>
          <a:p>
            <a:pPr marL="1203325" lvl="2"/>
            <a:r>
              <a:rPr lang="en-US" altLang="ko-KR" sz="2200">
                <a:ea typeface="굴림" charset="-127"/>
              </a:rPr>
              <a:t>Streamlines</a:t>
            </a:r>
          </a:p>
          <a:p>
            <a:pPr marL="1203325" lvl="2"/>
            <a:r>
              <a:rPr lang="en-US" altLang="ko-KR" sz="2200">
                <a:ea typeface="굴림" charset="-127"/>
              </a:rPr>
              <a:t>Volume rendering</a:t>
            </a:r>
          </a:p>
          <a:p>
            <a:pPr marL="1203325" lvl="2"/>
            <a:r>
              <a:rPr lang="en-US" altLang="ko-KR" sz="2200">
                <a:ea typeface="굴림" charset="-127"/>
              </a:rPr>
              <a:t>VR capabilities</a:t>
            </a:r>
          </a:p>
          <a:p>
            <a:pPr marL="346075" indent="-346075"/>
            <a:endParaRPr lang="ko-KR" altLang="en-US" sz="2200">
              <a:ea typeface="굴림" charset="-127"/>
            </a:endParaRPr>
          </a:p>
        </p:txBody>
      </p:sp>
      <p:pic>
        <p:nvPicPr>
          <p:cNvPr id="739332" name="Picture 4" descr="C:\Documents and Settings\hansen\Desktop\Vis Lectures\ensigh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8" y="1697038"/>
            <a:ext cx="2370137" cy="204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9333" name="Picture 5" descr="C:\Documents and Settings\hansen\Desktop\Vis Lectures\gruve4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3" y="4038600"/>
            <a:ext cx="2708275" cy="236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9334" name="Picture 6" descr="C:\Documents and Settings\hansen\Desktop\Vis Lectures\ensight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663" y="2554288"/>
            <a:ext cx="2573337" cy="188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207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Common Visualization Packages</a:t>
            </a:r>
          </a:p>
        </p:txBody>
      </p:sp>
      <p:sp>
        <p:nvSpPr>
          <p:cNvPr id="74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" y="1554163"/>
            <a:ext cx="7450138" cy="2336800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6075" indent="-346075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Dataflow </a:t>
            </a:r>
          </a:p>
          <a:p>
            <a:pPr marL="803275" lvl="1" indent="-342900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Modeling</a:t>
            </a:r>
          </a:p>
          <a:p>
            <a:pPr marL="803275" lvl="1" indent="-342900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Simulation</a:t>
            </a:r>
          </a:p>
          <a:p>
            <a:pPr marL="803275" lvl="1" indent="-342900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Visualization</a:t>
            </a:r>
          </a:p>
          <a:p>
            <a:pPr marL="803275" lvl="1" indent="-342900">
              <a:lnSpc>
                <a:spcPct val="100000"/>
              </a:lnSpc>
            </a:pPr>
            <a:endParaRPr lang="ko-KR" altLang="en-US">
              <a:ea typeface="굴림" charset="-127"/>
            </a:endParaRPr>
          </a:p>
        </p:txBody>
      </p:sp>
      <p:pic>
        <p:nvPicPr>
          <p:cNvPr id="740356" name="Picture 4" descr="C:\WINDOWS\Desktop\scirun.big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7"/>
          <a:stretch>
            <a:fillRect/>
          </a:stretch>
        </p:blipFill>
        <p:spPr bwMode="auto">
          <a:xfrm>
            <a:off x="3117850" y="2233613"/>
            <a:ext cx="56134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535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378" name="Picture 2" descr="C:\WINDOWS\DESKTOP\plane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2" r="11806" b="24518"/>
          <a:stretch>
            <a:fillRect/>
          </a:stretch>
        </p:blipFill>
        <p:spPr bwMode="auto">
          <a:xfrm>
            <a:off x="4852988" y="1563688"/>
            <a:ext cx="4291012" cy="27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1379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7581900" cy="1143000"/>
          </a:xfrm>
        </p:spPr>
        <p:txBody>
          <a:bodyPr/>
          <a:lstStyle/>
          <a:p>
            <a:r>
              <a:rPr lang="en-US" altLang="ko-KR" sz="3200">
                <a:ea typeface="굴림" charset="-127"/>
              </a:rPr>
              <a:t>Example Research System: Our Glyph-based Visualization System- SFA</a:t>
            </a:r>
          </a:p>
        </p:txBody>
      </p:sp>
      <p:sp>
        <p:nvSpPr>
          <p:cNvPr id="74138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65113" y="1971675"/>
            <a:ext cx="3806825" cy="4243388"/>
          </a:xfrm>
        </p:spPr>
        <p:txBody>
          <a:bodyPr/>
          <a:lstStyle/>
          <a:p>
            <a:pPr marL="115888" indent="-115888">
              <a:lnSpc>
                <a:spcPct val="80000"/>
              </a:lnSpc>
            </a:pPr>
            <a:r>
              <a:rPr lang="en-US" altLang="ko-KR" sz="2700">
                <a:ea typeface="굴림" charset="-127"/>
              </a:rPr>
              <a:t>Glyph  rendering</a:t>
            </a:r>
          </a:p>
          <a:p>
            <a:pPr marL="573088" lvl="1" indent="-342900">
              <a:lnSpc>
                <a:spcPct val="90000"/>
              </a:lnSpc>
            </a:pPr>
            <a:r>
              <a:rPr lang="en-US" altLang="ko-KR" sz="2200">
                <a:ea typeface="굴림" charset="-127"/>
              </a:rPr>
              <a:t>Data dimensions mapped to glyph attributes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700">
                <a:ea typeface="굴림" charset="-127"/>
              </a:rPr>
              <a:t>Minimally-immersive VR interface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700">
                <a:ea typeface="굴림" charset="-127"/>
              </a:rPr>
              <a:t>Multivariate, multidimensional time-varying data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700">
                <a:ea typeface="굴림" charset="-127"/>
              </a:rPr>
              <a:t>Utilizes many perceptual cues</a:t>
            </a:r>
          </a:p>
        </p:txBody>
      </p:sp>
      <p:pic>
        <p:nvPicPr>
          <p:cNvPr id="741381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00" y="4292600"/>
            <a:ext cx="3136900" cy="250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302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Data Sources</a:t>
            </a:r>
          </a:p>
        </p:txBody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800" dirty="0">
                <a:ea typeface="굴림" charset="-127"/>
              </a:rPr>
              <a:t>Computer simulations</a:t>
            </a:r>
          </a:p>
          <a:p>
            <a:pPr lvl="1"/>
            <a:r>
              <a:rPr lang="en-US" altLang="ko-KR" sz="2800" dirty="0">
                <a:ea typeface="굴림" charset="-127"/>
              </a:rPr>
              <a:t>Computational fluid mechanics (CFD)</a:t>
            </a:r>
          </a:p>
          <a:p>
            <a:pPr lvl="1"/>
            <a:r>
              <a:rPr lang="en-US" altLang="ko-KR" sz="2800" dirty="0">
                <a:ea typeface="굴림" charset="-127"/>
              </a:rPr>
              <a:t>Structural mechanics</a:t>
            </a:r>
          </a:p>
          <a:p>
            <a:pPr lvl="2"/>
            <a:r>
              <a:rPr lang="en-US" altLang="ko-KR" sz="2800" dirty="0">
                <a:ea typeface="굴림" charset="-127"/>
              </a:rPr>
              <a:t>Car body design</a:t>
            </a:r>
          </a:p>
          <a:p>
            <a:pPr lvl="1"/>
            <a:r>
              <a:rPr lang="en-US" altLang="ko-KR" sz="2800" dirty="0">
                <a:ea typeface="굴림" charset="-127"/>
              </a:rPr>
              <a:t>Chemistry and biology (molecular modeling)</a:t>
            </a:r>
          </a:p>
          <a:p>
            <a:pPr lvl="1"/>
            <a:r>
              <a:rPr lang="en-US" altLang="ko-KR" sz="2800" dirty="0">
                <a:ea typeface="굴림" charset="-127"/>
              </a:rPr>
              <a:t>Physics (Astrophysics, computational physics)</a:t>
            </a:r>
          </a:p>
          <a:p>
            <a:pPr lvl="1"/>
            <a:r>
              <a:rPr lang="en-US" altLang="ko-KR" sz="2800" dirty="0">
                <a:ea typeface="굴림" charset="-127"/>
              </a:rPr>
              <a:t>Computational </a:t>
            </a:r>
            <a:r>
              <a:rPr lang="en-US" altLang="ko-KR" sz="2800" dirty="0" err="1">
                <a:ea typeface="굴림" charset="-127"/>
              </a:rPr>
              <a:t>nanoelectronics</a:t>
            </a:r>
            <a:endParaRPr lang="en-US" altLang="ko-KR" sz="2800" dirty="0">
              <a:ea typeface="굴림" charset="-127"/>
            </a:endParaRPr>
          </a:p>
          <a:p>
            <a:endParaRPr lang="en-US" altLang="ko-KR" sz="2200" dirty="0">
              <a:ea typeface="굴림" charset="-127"/>
            </a:endParaRPr>
          </a:p>
          <a:p>
            <a:endParaRPr lang="de-DE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397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Minimally-Immersive</a:t>
            </a:r>
            <a:br>
              <a:rPr lang="en-US" altLang="ko-KR">
                <a:ea typeface="굴림" charset="-127"/>
              </a:rPr>
            </a:br>
            <a:r>
              <a:rPr lang="en-US" altLang="ko-KR">
                <a:ea typeface="굴림" charset="-127"/>
              </a:rPr>
              <a:t>User Interface - Fishtank VR</a:t>
            </a:r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" y="1887538"/>
            <a:ext cx="7600950" cy="3748087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600">
                <a:ea typeface="굴림" charset="-127"/>
              </a:rPr>
              <a:t>Advantages</a:t>
            </a:r>
          </a:p>
          <a:p>
            <a:pPr marL="457200" lvl="1" indent="-342900">
              <a:lnSpc>
                <a:spcPct val="80000"/>
              </a:lnSpc>
            </a:pPr>
            <a:r>
              <a:rPr lang="en-US" altLang="ko-KR" sz="2200">
                <a:ea typeface="굴림" charset="-127"/>
              </a:rPr>
              <a:t>Access to environment</a:t>
            </a:r>
          </a:p>
          <a:p>
            <a:pPr marL="457200" lvl="1" indent="-342900">
              <a:lnSpc>
                <a:spcPct val="80000"/>
              </a:lnSpc>
            </a:pPr>
            <a:r>
              <a:rPr lang="en-US" altLang="ko-KR" sz="2200">
                <a:ea typeface="굴림" charset="-127"/>
              </a:rPr>
              <a:t>Collaboration possible</a:t>
            </a:r>
          </a:p>
          <a:p>
            <a:pPr marL="457200" lvl="1" indent="-342900">
              <a:lnSpc>
                <a:spcPct val="80000"/>
              </a:lnSpc>
            </a:pPr>
            <a:r>
              <a:rPr lang="en-US" altLang="ko-KR" sz="2200">
                <a:ea typeface="굴림" charset="-127"/>
              </a:rPr>
              <a:t>Low cost (&lt; $10K)</a:t>
            </a:r>
          </a:p>
          <a:p>
            <a:pPr>
              <a:lnSpc>
                <a:spcPct val="80000"/>
              </a:lnSpc>
            </a:pPr>
            <a:r>
              <a:rPr lang="en-US" altLang="ko-KR" sz="2600">
                <a:ea typeface="굴림" charset="-127"/>
              </a:rPr>
              <a:t>Implementation techniques</a:t>
            </a:r>
          </a:p>
          <a:p>
            <a:pPr marL="457200" lvl="1" indent="-342900">
              <a:lnSpc>
                <a:spcPct val="80000"/>
              </a:lnSpc>
            </a:pPr>
            <a:r>
              <a:rPr lang="en-US" altLang="ko-KR" sz="2200">
                <a:ea typeface="굴림" charset="-127"/>
              </a:rPr>
              <a:t>Stereo viewing</a:t>
            </a:r>
          </a:p>
          <a:p>
            <a:pPr marL="457200" lvl="1" indent="-342900">
              <a:lnSpc>
                <a:spcPct val="60000"/>
              </a:lnSpc>
            </a:pPr>
            <a:r>
              <a:rPr lang="en-US" altLang="ko-KR" sz="2200">
                <a:ea typeface="굴림" charset="-127"/>
              </a:rPr>
              <a:t>Two-handed interaction: </a:t>
            </a:r>
          </a:p>
          <a:p>
            <a:pPr marL="857250" lvl="2">
              <a:lnSpc>
                <a:spcPct val="60000"/>
              </a:lnSpc>
            </a:pPr>
            <a:r>
              <a:rPr lang="en-US" altLang="ko-KR" sz="2200">
                <a:ea typeface="굴림" charset="-127"/>
              </a:rPr>
              <a:t> 3-space trackers with buttons</a:t>
            </a:r>
          </a:p>
          <a:p>
            <a:pPr marL="457200" lvl="1" indent="-342900">
              <a:lnSpc>
                <a:spcPct val="60000"/>
              </a:lnSpc>
            </a:pPr>
            <a:r>
              <a:rPr lang="en-US" altLang="ko-KR" sz="2200">
                <a:ea typeface="굴림" charset="-127"/>
              </a:rPr>
              <a:t>Each hand has a distinct role</a:t>
            </a:r>
          </a:p>
          <a:p>
            <a:pPr marL="857250" lvl="2">
              <a:lnSpc>
                <a:spcPct val="60000"/>
              </a:lnSpc>
            </a:pPr>
            <a:r>
              <a:rPr lang="en-US" altLang="ko-KR" sz="2200">
                <a:ea typeface="굴림" charset="-127"/>
              </a:rPr>
              <a:t>Left hand sets up context</a:t>
            </a:r>
          </a:p>
          <a:p>
            <a:pPr marL="857250" lvl="2">
              <a:lnSpc>
                <a:spcPct val="60000"/>
              </a:lnSpc>
            </a:pPr>
            <a:r>
              <a:rPr lang="en-US" altLang="ko-KR" sz="2200">
                <a:ea typeface="굴림" charset="-127"/>
              </a:rPr>
              <a:t>Right hand performs fine manipulation</a:t>
            </a:r>
          </a:p>
          <a:p>
            <a:pPr>
              <a:lnSpc>
                <a:spcPct val="60000"/>
              </a:lnSpc>
            </a:pPr>
            <a:endParaRPr lang="en-US" altLang="ko-KR" sz="2400" b="0" i="0">
              <a:solidFill>
                <a:schemeClr val="tx1"/>
              </a:solidFill>
              <a:ea typeface="굴림" charset="-127"/>
            </a:endParaRPr>
          </a:p>
        </p:txBody>
      </p:sp>
      <p:pic>
        <p:nvPicPr>
          <p:cNvPr id="742404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25" y="4670425"/>
            <a:ext cx="2246313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2405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63" y="1952625"/>
            <a:ext cx="29464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49275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Interactive Lens Visualization Techniques </a:t>
            </a:r>
            <a:r>
              <a:rPr lang="en-US" altLang="ko-KR" sz="2400">
                <a:ea typeface="굴림" charset="-127"/>
              </a:rPr>
              <a:t>(Ebert and Shaw)</a:t>
            </a:r>
          </a:p>
        </p:txBody>
      </p:sp>
      <p:sp>
        <p:nvSpPr>
          <p:cNvPr id="74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12900"/>
            <a:ext cx="4467225" cy="4500563"/>
          </a:xfrm>
          <a:noFill/>
          <a:ln/>
        </p:spPr>
        <p:txBody>
          <a:bodyPr/>
          <a:lstStyle/>
          <a:p>
            <a:pPr marL="115888" indent="-115888">
              <a:lnSpc>
                <a:spcPct val="80000"/>
              </a:lnSpc>
            </a:pPr>
            <a:r>
              <a:rPr lang="en-US" altLang="ko-KR">
                <a:ea typeface="굴림" charset="-127"/>
              </a:rPr>
              <a:t>Three types:</a:t>
            </a:r>
          </a:p>
          <a:p>
            <a:pPr marL="577850" lvl="1">
              <a:lnSpc>
                <a:spcPct val="80000"/>
              </a:lnSpc>
            </a:pPr>
            <a:r>
              <a:rPr lang="en-US" altLang="ko-KR">
                <a:ea typeface="굴림" charset="-127"/>
              </a:rPr>
              <a:t>Contour plate</a:t>
            </a:r>
          </a:p>
          <a:p>
            <a:pPr marL="577850" lvl="1">
              <a:lnSpc>
                <a:spcPct val="80000"/>
              </a:lnSpc>
            </a:pPr>
            <a:r>
              <a:rPr lang="en-US" altLang="ko-KR">
                <a:ea typeface="굴림" charset="-127"/>
              </a:rPr>
              <a:t>Texture-based volume  </a:t>
            </a:r>
            <a:br>
              <a:rPr lang="en-US" altLang="ko-KR">
                <a:ea typeface="굴림" charset="-127"/>
              </a:rPr>
            </a:br>
            <a:r>
              <a:rPr lang="en-US" altLang="ko-KR">
                <a:ea typeface="굴림" charset="-127"/>
              </a:rPr>
              <a:t>  rendering</a:t>
            </a:r>
          </a:p>
          <a:p>
            <a:pPr marL="577850" lvl="1">
              <a:lnSpc>
                <a:spcPct val="80000"/>
              </a:lnSpc>
            </a:pPr>
            <a:r>
              <a:rPr lang="en-US" altLang="ko-KR">
                <a:ea typeface="굴림" charset="-127"/>
              </a:rPr>
              <a:t>X-ray projection (thin </a:t>
            </a:r>
            <a:br>
              <a:rPr lang="en-US" altLang="ko-KR">
                <a:ea typeface="굴림" charset="-127"/>
              </a:rPr>
            </a:br>
            <a:r>
              <a:rPr lang="en-US" altLang="ko-KR">
                <a:ea typeface="굴림" charset="-127"/>
              </a:rPr>
              <a:t>  slab)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>
                <a:ea typeface="굴림" charset="-127"/>
              </a:rPr>
              <a:t>Allows display of more data variables/ dimensions</a:t>
            </a:r>
          </a:p>
        </p:txBody>
      </p:sp>
      <p:pic>
        <p:nvPicPr>
          <p:cNvPr id="7434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778125"/>
            <a:ext cx="4130675" cy="387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3429" name="Text Box 5"/>
          <p:cNvSpPr txBox="1">
            <a:spLocks noChangeArrowheads="1"/>
          </p:cNvSpPr>
          <p:nvPr/>
        </p:nvSpPr>
        <p:spPr bwMode="auto">
          <a:xfrm>
            <a:off x="5035550" y="2252663"/>
            <a:ext cx="3752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800" b="1">
                <a:solidFill>
                  <a:srgbClr val="00FF00"/>
                </a:solidFill>
              </a:rPr>
              <a:t>Solar Wind MHD Simulation Data</a:t>
            </a:r>
          </a:p>
        </p:txBody>
      </p:sp>
      <p:pic>
        <p:nvPicPr>
          <p:cNvPr id="743430" name="Picture 6" descr="C:\WINDOWS\DESKTOP\new_3Dtextur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1"/>
          <a:stretch>
            <a:fillRect/>
          </a:stretch>
        </p:blipFill>
        <p:spPr bwMode="auto">
          <a:xfrm>
            <a:off x="4786313" y="2595563"/>
            <a:ext cx="4181475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0379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Related fields</a:t>
            </a:r>
            <a:endParaRPr lang="en-US" altLang="ko-KR">
              <a:ea typeface="굴림" charset="-127"/>
            </a:endParaRPr>
          </a:p>
        </p:txBody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2288" y="1658938"/>
            <a:ext cx="7178675" cy="4425950"/>
          </a:xfrm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200">
                <a:ea typeface="굴림" charset="-127"/>
              </a:rPr>
              <a:t>Photorealistic rendering</a:t>
            </a:r>
          </a:p>
          <a:p>
            <a:pPr lvl="1"/>
            <a:r>
              <a:rPr lang="en-US" altLang="ko-KR" sz="2000">
                <a:ea typeface="굴림" charset="-127"/>
              </a:rPr>
              <a:t>The synthesis of an image of a scene as it would look like in reality</a:t>
            </a:r>
          </a:p>
          <a:p>
            <a:endParaRPr lang="ko-KR" altLang="en-US" sz="2200">
              <a:ea typeface="굴림" charset="-127"/>
            </a:endParaRPr>
          </a:p>
        </p:txBody>
      </p:sp>
      <p:pic>
        <p:nvPicPr>
          <p:cNvPr id="747524" name="Picture 4" descr="E:\Courses\Images\hand.jpg"/>
          <p:cNvPicPr>
            <a:picLocks noChangeAspect="1" noChangeArrowheads="1"/>
          </p:cNvPicPr>
          <p:nvPr/>
        </p:nvPicPr>
        <p:blipFill>
          <a:blip r:embed="rId2">
            <a:lum bright="18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950" y="3473450"/>
            <a:ext cx="3609975" cy="304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25" name="Picture 5" descr="E:\Courses\Images\NURBS.scene.4.jpg"/>
          <p:cNvPicPr>
            <a:picLocks noChangeAspect="1" noChangeArrowheads="1"/>
          </p:cNvPicPr>
          <p:nvPr/>
        </p:nvPicPr>
        <p:blipFill>
          <a:blip r:embed="rId3">
            <a:lum bright="24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3473450"/>
            <a:ext cx="2709863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591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Related fields</a:t>
            </a:r>
            <a:endParaRPr lang="en-US" altLang="ko-KR">
              <a:ea typeface="굴림" charset="-127"/>
            </a:endParaRPr>
          </a:p>
        </p:txBody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27125" y="1571625"/>
            <a:ext cx="7180263" cy="4857750"/>
          </a:xfrm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200">
                <a:ea typeface="굴림" charset="-127"/>
              </a:rPr>
              <a:t>Geometric modeling</a:t>
            </a:r>
          </a:p>
          <a:p>
            <a:pPr lvl="1"/>
            <a:r>
              <a:rPr lang="en-US" altLang="ko-KR" sz="2000">
                <a:ea typeface="굴림" charset="-127"/>
              </a:rPr>
              <a:t>The effective representation and efficient modification of geometric shape on a computer</a:t>
            </a:r>
            <a:endParaRPr lang="de-DE" sz="2000"/>
          </a:p>
        </p:txBody>
      </p:sp>
      <p:pic>
        <p:nvPicPr>
          <p:cNvPr id="748548" name="Picture 4" descr="budda01"/>
          <p:cNvPicPr>
            <a:picLocks noChangeAspect="1" noChangeArrowheads="1"/>
          </p:cNvPicPr>
          <p:nvPr/>
        </p:nvPicPr>
        <p:blipFill>
          <a:blip r:embed="rId2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33525" y="2895600"/>
            <a:ext cx="977900" cy="27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8549" name="Picture 5" descr="budda02"/>
          <p:cNvPicPr>
            <a:picLocks noChangeAspect="1" noChangeArrowheads="1"/>
          </p:cNvPicPr>
          <p:nvPr/>
        </p:nvPicPr>
        <p:blipFill>
          <a:blip r:embed="rId3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33750" y="2895600"/>
            <a:ext cx="977900" cy="27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8550" name="Picture 6" descr="budda03"/>
          <p:cNvPicPr>
            <a:picLocks noChangeAspect="1" noChangeArrowheads="1"/>
          </p:cNvPicPr>
          <p:nvPr/>
        </p:nvPicPr>
        <p:blipFill>
          <a:blip r:embed="rId4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94288" y="2895600"/>
            <a:ext cx="977900" cy="27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8551" name="Picture 7" descr="budda04"/>
          <p:cNvPicPr>
            <a:picLocks noChangeAspect="1" noChangeArrowheads="1"/>
          </p:cNvPicPr>
          <p:nvPr/>
        </p:nvPicPr>
        <p:blipFill>
          <a:blip r:embed="rId5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64350" y="2897188"/>
            <a:ext cx="96837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1000" y="6324600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7672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Related fields</a:t>
            </a:r>
            <a:endParaRPr lang="en-US" altLang="ko-KR">
              <a:ea typeface="굴림" charset="-127"/>
            </a:endParaRPr>
          </a:p>
        </p:txBody>
      </p:sp>
      <p:sp>
        <p:nvSpPr>
          <p:cNvPr id="74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84263" y="1739900"/>
            <a:ext cx="7177087" cy="4373563"/>
          </a:xfrm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200">
                <a:ea typeface="굴림" charset="-127"/>
              </a:rPr>
              <a:t>Image processing and computer vision</a:t>
            </a:r>
          </a:p>
          <a:p>
            <a:pPr lvl="1"/>
            <a:r>
              <a:rPr lang="en-US" altLang="ko-KR" sz="2000">
                <a:ea typeface="굴림" charset="-127"/>
              </a:rPr>
              <a:t>The manipulation of images and the extraction of object specific information from images</a:t>
            </a:r>
            <a:endParaRPr lang="de-DE" sz="2000"/>
          </a:p>
        </p:txBody>
      </p:sp>
      <p:pic>
        <p:nvPicPr>
          <p:cNvPr id="749572" name="Picture 4" descr="E:\Courses\Images\lena.gif"/>
          <p:cNvPicPr>
            <a:picLocks noChangeAspect="1" noChangeArrowheads="1"/>
          </p:cNvPicPr>
          <p:nvPr/>
        </p:nvPicPr>
        <p:blipFill>
          <a:blip r:embed="rId2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3216275"/>
            <a:ext cx="1747838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9573" name="Picture 5" descr="E:\Courses\Images\canny1.gif"/>
          <p:cNvPicPr>
            <a:picLocks noChangeAspect="1" noChangeArrowheads="1"/>
          </p:cNvPicPr>
          <p:nvPr/>
        </p:nvPicPr>
        <p:blipFill>
          <a:blip r:embed="rId3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3216275"/>
            <a:ext cx="1746250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9574" name="Picture 6" descr="E:\Courses\Images\canny2.gif"/>
          <p:cNvPicPr>
            <a:picLocks noChangeAspect="1" noChangeArrowheads="1"/>
          </p:cNvPicPr>
          <p:nvPr/>
        </p:nvPicPr>
        <p:blipFill>
          <a:blip r:embed="rId4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3216275"/>
            <a:ext cx="1746250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9575" name="Picture 7" descr="E:\Courses\Images\canny3.gif"/>
          <p:cNvPicPr>
            <a:picLocks noChangeAspect="1" noChangeArrowheads="1"/>
          </p:cNvPicPr>
          <p:nvPr/>
        </p:nvPicPr>
        <p:blipFill>
          <a:blip r:embed="rId5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925" y="3216275"/>
            <a:ext cx="1747838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2303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Potential for visualization</a:t>
            </a:r>
          </a:p>
        </p:txBody>
      </p:sp>
      <p:sp>
        <p:nvSpPr>
          <p:cNvPr id="448515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700">
                <a:ea typeface="굴림" charset="-127"/>
              </a:rPr>
              <a:t>Effectively convey multifield three-dimensional, time-varying information</a:t>
            </a:r>
          </a:p>
          <a:p>
            <a:r>
              <a:rPr lang="en-US" altLang="ko-KR" sz="2700">
                <a:ea typeface="굴림" charset="-127"/>
              </a:rPr>
              <a:t>Interactive exploration and analysis</a:t>
            </a:r>
          </a:p>
          <a:p>
            <a:r>
              <a:rPr lang="en-US" altLang="ko-KR" sz="2700">
                <a:ea typeface="굴림" charset="-127"/>
              </a:rPr>
              <a:t>Closed loop exploration</a:t>
            </a:r>
          </a:p>
          <a:p>
            <a:pPr lvl="1"/>
            <a:r>
              <a:rPr lang="en-US" altLang="ko-KR" sz="2200">
                <a:ea typeface="굴림" charset="-127"/>
              </a:rPr>
              <a:t>Simulation </a:t>
            </a:r>
            <a:r>
              <a:rPr lang="en-US" altLang="ko-KR" sz="2200">
                <a:latin typeface="Symbol" pitchFamily="18" charset="2"/>
                <a:ea typeface="굴림" charset="-127"/>
              </a:rPr>
              <a:t>-&gt;</a:t>
            </a:r>
            <a:r>
              <a:rPr lang="en-US" altLang="ko-KR" sz="2200">
                <a:ea typeface="굴림" charset="-127"/>
              </a:rPr>
              <a:t> visualization/exploration </a:t>
            </a:r>
            <a:r>
              <a:rPr lang="en-US" altLang="ko-KR" sz="2200">
                <a:latin typeface="Symbol" pitchFamily="18" charset="2"/>
                <a:ea typeface="굴림" charset="-127"/>
              </a:rPr>
              <a:t>-&gt;</a:t>
            </a:r>
            <a:r>
              <a:rPr lang="en-US" altLang="ko-KR" sz="2200">
                <a:ea typeface="굴림" charset="-127"/>
              </a:rPr>
              <a:t> simulation</a:t>
            </a:r>
          </a:p>
          <a:p>
            <a:r>
              <a:rPr lang="en-US" altLang="ko-KR" sz="2700">
                <a:ea typeface="굴림" charset="-127"/>
              </a:rPr>
              <a:t>Simultaneous comparison of  4 to 7 variables</a:t>
            </a:r>
          </a:p>
          <a:p>
            <a:pPr lvl="1"/>
            <a:r>
              <a:rPr lang="en-US" altLang="ko-KR" sz="2200">
                <a:ea typeface="굴림" charset="-127"/>
              </a:rPr>
              <a:t>Spatial and abstract data</a:t>
            </a:r>
          </a:p>
          <a:p>
            <a:pPr lvl="1"/>
            <a:r>
              <a:rPr lang="en-US" altLang="ko-KR" sz="2200">
                <a:ea typeface="굴림" charset="-127"/>
              </a:rPr>
              <a:t>Error and uncertainty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15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Capabilities for Visualization</a:t>
            </a:r>
          </a:p>
        </p:txBody>
      </p:sp>
      <p:sp>
        <p:nvSpPr>
          <p:cNvPr id="45363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Advanced 3D visualization</a:t>
            </a:r>
          </a:p>
          <a:p>
            <a:pPr lvl="1"/>
            <a:r>
              <a:rPr lang="en-US" altLang="ko-KR">
                <a:ea typeface="굴림" charset="-127"/>
              </a:rPr>
              <a:t>Interactive volume rendering</a:t>
            </a:r>
          </a:p>
          <a:p>
            <a:pPr lvl="1"/>
            <a:r>
              <a:rPr lang="en-US" altLang="ko-KR">
                <a:ea typeface="굴림" charset="-127"/>
              </a:rPr>
              <a:t>Illustrative rendering enhancements</a:t>
            </a:r>
          </a:p>
          <a:p>
            <a:pPr lvl="1"/>
            <a:r>
              <a:rPr lang="en-US" altLang="ko-KR">
                <a:ea typeface="굴림" charset="-127"/>
              </a:rPr>
              <a:t>Isosurfaces</a:t>
            </a:r>
          </a:p>
          <a:p>
            <a:pPr lvl="1"/>
            <a:r>
              <a:rPr lang="en-US" altLang="ko-KR">
                <a:ea typeface="굴림" charset="-127"/>
              </a:rPr>
              <a:t>Particle clouds</a:t>
            </a:r>
          </a:p>
          <a:p>
            <a:pPr lvl="1"/>
            <a:r>
              <a:rPr lang="en-US" altLang="ko-KR">
                <a:ea typeface="굴림" charset="-127"/>
              </a:rPr>
              <a:t>Glyphs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4600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6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Capabilities for Visualization</a:t>
            </a:r>
          </a:p>
        </p:txBody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ko-KR">
                <a:ea typeface="굴림" charset="-127"/>
              </a:rPr>
              <a:t>Animation</a:t>
            </a:r>
          </a:p>
          <a:p>
            <a:pPr lvl="1"/>
            <a:r>
              <a:rPr lang="en-US" altLang="ko-KR">
                <a:ea typeface="굴림" charset="-127"/>
              </a:rPr>
              <a:t>Stereo visualization</a:t>
            </a:r>
          </a:p>
          <a:p>
            <a:pPr lvl="1"/>
            <a:r>
              <a:rPr lang="en-US" altLang="ko-KR">
                <a:ea typeface="굴림" charset="-127"/>
              </a:rPr>
              <a:t>3D interaction and tracking</a:t>
            </a:r>
          </a:p>
          <a:p>
            <a:pPr lvl="1"/>
            <a:r>
              <a:rPr lang="en-US" altLang="ko-KR">
                <a:ea typeface="굴림" charset="-127"/>
              </a:rPr>
              <a:t>Haptics</a:t>
            </a:r>
          </a:p>
          <a:p>
            <a:pPr lvl="1"/>
            <a:r>
              <a:rPr lang="en-US" altLang="ko-KR">
                <a:ea typeface="굴림" charset="-127"/>
              </a:rPr>
              <a:t>Real-time interaction and exploration</a:t>
            </a:r>
          </a:p>
          <a:p>
            <a:pPr lvl="1"/>
            <a:r>
              <a:rPr lang="en-US" altLang="ko-KR">
                <a:ea typeface="굴림" charset="-127"/>
              </a:rPr>
              <a:t>Visual interface for computational steering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0" y="6153150"/>
            <a:ext cx="9144000" cy="7048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7599" tIns="44595" rIns="87599" bIns="44595" anchor="ctr">
            <a:spAutoFit/>
          </a:bodyPr>
          <a:lstStyle/>
          <a:p>
            <a:endParaRPr lang="en-US"/>
          </a:p>
        </p:txBody>
      </p:sp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>
                <a:ea typeface="굴림" charset="-127"/>
              </a:rPr>
              <a:t>Advanced Real-time Volume Visualization Examples</a:t>
            </a:r>
          </a:p>
        </p:txBody>
      </p:sp>
      <p:pic>
        <p:nvPicPr>
          <p:cNvPr id="3369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/>
          <a:stretch>
            <a:fillRect/>
          </a:stretch>
        </p:blipFill>
        <p:spPr bwMode="auto">
          <a:xfrm>
            <a:off x="644525" y="1609725"/>
            <a:ext cx="339090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6901" name="Picture 5" descr="mhc-shadow02-c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263" y="1577975"/>
            <a:ext cx="2100262" cy="261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69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"/>
          <a:stretch>
            <a:fillRect/>
          </a:stretch>
        </p:blipFill>
        <p:spPr bwMode="auto">
          <a:xfrm>
            <a:off x="152400" y="4627563"/>
            <a:ext cx="3365500" cy="199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6904" name="Text Box 8"/>
          <p:cNvSpPr txBox="1">
            <a:spLocks noChangeArrowheads="1"/>
          </p:cNvSpPr>
          <p:nvPr/>
        </p:nvSpPr>
        <p:spPr bwMode="auto">
          <a:xfrm>
            <a:off x="3467100" y="6261100"/>
            <a:ext cx="5753100" cy="96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599" tIns="44595" rIns="87599" bIns="44595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/>
              <a:t>Images from </a:t>
            </a:r>
            <a:r>
              <a:rPr lang="en-US" sz="1400" b="1" dirty="0" err="1"/>
              <a:t>Kniss</a:t>
            </a:r>
            <a:r>
              <a:rPr lang="en-US" sz="1400" b="1" dirty="0"/>
              <a:t>, </a:t>
            </a:r>
            <a:r>
              <a:rPr lang="en-US" sz="1400" b="1" dirty="0" err="1"/>
              <a:t>Premoze</a:t>
            </a:r>
            <a:r>
              <a:rPr lang="en-US" sz="1400" b="1" dirty="0"/>
              <a:t>, Hansen, Ebert, “Interactive Translucent Volume Rendering and Procedural Modeling,” IEEE Visualization 2002.</a:t>
            </a:r>
          </a:p>
          <a:p>
            <a:pPr>
              <a:spcBef>
                <a:spcPct val="50000"/>
              </a:spcBef>
            </a:pPr>
            <a:endParaRPr lang="en-US" sz="1400" b="1" dirty="0"/>
          </a:p>
        </p:txBody>
      </p:sp>
      <p:pic>
        <p:nvPicPr>
          <p:cNvPr id="336906" name="Picture 10" descr="clouds3-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4260850"/>
            <a:ext cx="4200525" cy="20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27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Interactive Visually Accurate Weather Visualization</a:t>
            </a:r>
          </a:p>
        </p:txBody>
      </p:sp>
      <p:pic>
        <p:nvPicPr>
          <p:cNvPr id="433156" name="Picture 4" descr="storm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4"/>
          <a:stretch>
            <a:fillRect/>
          </a:stretch>
        </p:blipFill>
        <p:spPr bwMode="auto">
          <a:xfrm>
            <a:off x="3438525" y="3513138"/>
            <a:ext cx="5734050" cy="334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3157" name="Picture 5" descr="microclou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6"/>
          <a:stretch>
            <a:fillRect/>
          </a:stretch>
        </p:blipFill>
        <p:spPr bwMode="auto">
          <a:xfrm>
            <a:off x="19050" y="1762125"/>
            <a:ext cx="34004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3158" name="Picture 6" descr="noise_st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3508375"/>
            <a:ext cx="5859463" cy="334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42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Data characteristics</a:t>
            </a:r>
          </a:p>
        </p:txBody>
      </p:sp>
      <p:sp>
        <p:nvSpPr>
          <p:cNvPr id="44953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ko-KR" sz="2700">
                <a:ea typeface="굴림" charset="-127"/>
              </a:rPr>
              <a:t>Spatial data</a:t>
            </a:r>
          </a:p>
          <a:p>
            <a:pPr lvl="1"/>
            <a:r>
              <a:rPr lang="en-US" altLang="ko-KR" sz="2200">
                <a:ea typeface="굴림" charset="-127"/>
              </a:rPr>
              <a:t>Scalar </a:t>
            </a:r>
          </a:p>
          <a:p>
            <a:pPr lvl="1"/>
            <a:r>
              <a:rPr lang="en-US" altLang="ko-KR" sz="2200">
                <a:ea typeface="굴림" charset="-127"/>
              </a:rPr>
              <a:t>Vector</a:t>
            </a:r>
          </a:p>
          <a:p>
            <a:pPr lvl="1"/>
            <a:r>
              <a:rPr lang="en-US" altLang="ko-KR" sz="2200">
                <a:ea typeface="굴림" charset="-127"/>
              </a:rPr>
              <a:t>Volumetrically varying</a:t>
            </a:r>
          </a:p>
          <a:p>
            <a:pPr lvl="1"/>
            <a:r>
              <a:rPr lang="en-US" altLang="ko-KR" sz="2200">
                <a:ea typeface="굴림" charset="-127"/>
              </a:rPr>
              <a:t>Time varying</a:t>
            </a:r>
          </a:p>
          <a:p>
            <a:endParaRPr lang="ko-KR" altLang="en-US" sz="2700">
              <a:ea typeface="굴림" charset="-127"/>
            </a:endParaRPr>
          </a:p>
        </p:txBody>
      </p:sp>
      <p:sp>
        <p:nvSpPr>
          <p:cNvPr id="449540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sz="2700">
                <a:ea typeface="굴림" charset="-127"/>
              </a:rPr>
              <a:t>Non-spatial data</a:t>
            </a:r>
          </a:p>
          <a:p>
            <a:pPr lvl="1"/>
            <a:r>
              <a:rPr lang="en-US" altLang="ko-KR" sz="2200">
                <a:ea typeface="굴림" charset="-127"/>
              </a:rPr>
              <a:t>Probability distributions</a:t>
            </a:r>
          </a:p>
          <a:p>
            <a:pPr lvl="1"/>
            <a:r>
              <a:rPr lang="en-US" altLang="ko-KR" sz="2200">
                <a:ea typeface="굴림" charset="-127"/>
              </a:rPr>
              <a:t>Uncertainty information</a:t>
            </a:r>
          </a:p>
          <a:p>
            <a:pPr lvl="1"/>
            <a:r>
              <a:rPr lang="en-US" altLang="ko-KR" sz="2200">
                <a:ea typeface="굴림" charset="-127"/>
              </a:rPr>
              <a:t>Accuracy, error</a:t>
            </a:r>
          </a:p>
          <a:p>
            <a:pPr lvl="1"/>
            <a:r>
              <a:rPr lang="en-US" altLang="ko-KR" sz="2200">
                <a:ea typeface="굴림" charset="-127"/>
              </a:rPr>
              <a:t>Statistical information</a:t>
            </a:r>
          </a:p>
          <a:p>
            <a:endParaRPr lang="ko-KR" altLang="en-US" sz="2700">
              <a:ea typeface="굴림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31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539" grpId="0" build="p"/>
      <p:bldP spid="449540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Example: Interactive Volume Illustration</a:t>
            </a:r>
          </a:p>
        </p:txBody>
      </p:sp>
      <p:sp>
        <p:nvSpPr>
          <p:cNvPr id="362510" name="Text Box 14"/>
          <p:cNvSpPr txBox="1">
            <a:spLocks noChangeArrowheads="1"/>
          </p:cNvSpPr>
          <p:nvPr/>
        </p:nvSpPr>
        <p:spPr bwMode="auto">
          <a:xfrm>
            <a:off x="1639888" y="3348038"/>
            <a:ext cx="18049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7599" tIns="44595" rIns="87599" bIns="44595">
            <a:spAutoFit/>
          </a:bodyPr>
          <a:lstStyle/>
          <a:p>
            <a:r>
              <a:rPr lang="en-US"/>
              <a:t>Images by Nik Svakhine</a:t>
            </a:r>
          </a:p>
        </p:txBody>
      </p:sp>
      <p:pic>
        <p:nvPicPr>
          <p:cNvPr id="362511" name="Picture 15" descr="engine_illu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r="1830"/>
          <a:stretch>
            <a:fillRect/>
          </a:stretch>
        </p:blipFill>
        <p:spPr>
          <a:xfrm>
            <a:off x="-50800" y="2362200"/>
            <a:ext cx="9194800" cy="3538538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77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659938" cy="7262813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9172575" cy="1143000"/>
          </a:xfrm>
        </p:spPr>
        <p:txBody>
          <a:bodyPr/>
          <a:lstStyle/>
          <a:p>
            <a:pPr algn="ctr"/>
            <a:r>
              <a:rPr lang="en-US" altLang="ko-KR" sz="2800">
                <a:ea typeface="굴림" charset="-127"/>
              </a:rPr>
              <a:t>Iron Protein Molecule</a:t>
            </a:r>
            <a:br>
              <a:rPr lang="en-US" altLang="ko-KR" sz="2800">
                <a:ea typeface="굴림" charset="-127"/>
              </a:rPr>
            </a:br>
            <a:r>
              <a:rPr lang="en-US" altLang="ko-KR" sz="2800">
                <a:ea typeface="굴림" charset="-127"/>
              </a:rPr>
              <a:t>Normal Volume Rendering 	    	  Tone Shaded         .      </a:t>
            </a:r>
            <a:endParaRPr lang="en-US" altLang="ko-KR">
              <a:ea typeface="굴림" charset="-127"/>
            </a:endParaRPr>
          </a:p>
        </p:txBody>
      </p:sp>
      <p:pic>
        <p:nvPicPr>
          <p:cNvPr id="446468" name="Picture 4" descr="iron_1"/>
          <p:cNvPicPr>
            <a:picLocks noChangeAspect="1" noChangeArrowheads="1"/>
          </p:cNvPicPr>
          <p:nvPr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5"/>
          <a:stretch>
            <a:fillRect/>
          </a:stretch>
        </p:blipFill>
        <p:spPr bwMode="auto">
          <a:xfrm>
            <a:off x="66675" y="1858963"/>
            <a:ext cx="4494213" cy="499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6469" name="Picture 5" descr="iron_2"/>
          <p:cNvPicPr>
            <a:picLocks noChangeAspect="1" noChangeArrowheads="1"/>
          </p:cNvPicPr>
          <p:nvPr/>
        </p:nvPicPr>
        <p:blipFill>
          <a:blip r:embed="rId3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/>
          <a:stretch>
            <a:fillRect/>
          </a:stretch>
        </p:blipFill>
        <p:spPr bwMode="auto">
          <a:xfrm>
            <a:off x="4638675" y="1830388"/>
            <a:ext cx="4505325" cy="50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450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45" name="Rectangle 9"/>
          <p:cNvSpPr>
            <a:spLocks noChangeArrowheads="1"/>
          </p:cNvSpPr>
          <p:nvPr/>
        </p:nvSpPr>
        <p:spPr bwMode="auto">
          <a:xfrm>
            <a:off x="5667375" y="5810250"/>
            <a:ext cx="3476625" cy="10477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7599" tIns="44595" rIns="87599" bIns="44595" anchor="ctr">
            <a:spAutoFit/>
          </a:bodyPr>
          <a:lstStyle/>
          <a:p>
            <a:endParaRPr lang="en-US"/>
          </a:p>
        </p:txBody>
      </p:sp>
      <p:pic>
        <p:nvPicPr>
          <p:cNvPr id="398346" name="Picture 10" descr="IRON_orig_invert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50" y="3346450"/>
            <a:ext cx="3238500" cy="351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Stipple Examples</a:t>
            </a:r>
          </a:p>
        </p:txBody>
      </p:sp>
      <p:pic>
        <p:nvPicPr>
          <p:cNvPr id="398341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543050"/>
            <a:ext cx="3363913" cy="3221038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8348" name="Picture 12" descr="foot_s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1527175"/>
            <a:ext cx="2906712" cy="37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81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307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Interactive Volume Illustration and Volume Stippling Results</a:t>
            </a:r>
          </a:p>
        </p:txBody>
      </p:sp>
      <p:pic>
        <p:nvPicPr>
          <p:cNvPr id="438280" name="ivi1_c.avi">
            <a:hlinkClick r:id="" action="ppaction://media"/>
          </p:cNvPr>
          <p:cNvPicPr>
            <a:picLocks noGrp="1" noRot="1" noChangeAspect="1" noChangeArrowheads="1"/>
          </p:cNvPicPr>
          <p:nvPr>
            <p:ph sz="quarter" idx="2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5525" y="1755775"/>
            <a:ext cx="4308475" cy="4308475"/>
          </a:xfrm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8276" name="Text Box 3076"/>
          <p:cNvSpPr txBox="1">
            <a:spLocks noChangeArrowheads="1"/>
          </p:cNvSpPr>
          <p:nvPr/>
        </p:nvSpPr>
        <p:spPr bwMode="auto">
          <a:xfrm>
            <a:off x="3459163" y="6080125"/>
            <a:ext cx="18049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7599" tIns="44595" rIns="87599" bIns="44595">
            <a:spAutoFit/>
          </a:bodyPr>
          <a:lstStyle/>
          <a:p>
            <a:r>
              <a:rPr lang="en-US"/>
              <a:t>Images by Nik Svakhine</a:t>
            </a:r>
          </a:p>
        </p:txBody>
      </p:sp>
      <p:pic>
        <p:nvPicPr>
          <p:cNvPr id="438282" name="ivi4_c.avi">
            <a:hlinkClick r:id="" action="ppaction://media"/>
          </p:cNvPr>
          <p:cNvPicPr>
            <a:picLocks noGrp="1" noRot="1" noChangeAspect="1" noChangeArrowheads="1"/>
          </p:cNvPicPr>
          <p:nvPr>
            <p:ph sz="quarter" idx="3"/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2600" y="1890713"/>
            <a:ext cx="3613150" cy="3613150"/>
          </a:xfrm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0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82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38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828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3828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382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82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8282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38282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>
                <a:ea typeface="굴림" charset="-127"/>
              </a:rPr>
              <a:t>Example: Volume Rendering vs. Isosurfaces</a:t>
            </a:r>
          </a:p>
        </p:txBody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48363" y="1612900"/>
            <a:ext cx="2922587" cy="4500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X38 re-entry vehicle </a:t>
            </a:r>
            <a:br>
              <a:rPr lang="en-US" altLang="ko-KR">
                <a:ea typeface="굴림" charset="-127"/>
              </a:rPr>
            </a:br>
            <a:r>
              <a:rPr lang="en-US" altLang="ko-KR">
                <a:ea typeface="굴림" charset="-127"/>
              </a:rPr>
              <a:t>flow simulation</a:t>
            </a:r>
          </a:p>
          <a:p>
            <a:endParaRPr lang="ko-KR" altLang="en-US">
              <a:ea typeface="굴림" charset="-127"/>
            </a:endParaRPr>
          </a:p>
        </p:txBody>
      </p:sp>
      <p:pic>
        <p:nvPicPr>
          <p:cNvPr id="422916" name="Picture 4" descr="new_shock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9550"/>
            <a:ext cx="50006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917" name="Picture 5" descr="density_is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 t="11453" r="4494" b="9862"/>
          <a:stretch>
            <a:fillRect/>
          </a:stretch>
        </p:blipFill>
        <p:spPr bwMode="auto">
          <a:xfrm>
            <a:off x="5011738" y="4075113"/>
            <a:ext cx="4132262" cy="278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918" name="Picture 6" descr="uv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1581150"/>
            <a:ext cx="2789237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5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490" name="Picture 2" descr="new_3Dtext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1" r="7414"/>
          <a:stretch>
            <a:fillRect/>
          </a:stretch>
        </p:blipFill>
        <p:spPr bwMode="auto">
          <a:xfrm>
            <a:off x="6267450" y="1547813"/>
            <a:ext cx="2876550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7491" name="Rectangle 3"/>
          <p:cNvSpPr>
            <a:spLocks noGrp="1" noChangeArrowheads="1"/>
          </p:cNvSpPr>
          <p:nvPr>
            <p:ph type="title"/>
          </p:nvPr>
        </p:nvSpPr>
        <p:spPr>
          <a:xfrm>
            <a:off x="190500" y="219075"/>
            <a:ext cx="7954963" cy="1247775"/>
          </a:xfrm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Example: Minimally-immersive </a:t>
            </a:r>
            <a:br>
              <a:rPr lang="en-US" altLang="ko-KR">
                <a:ea typeface="굴림" charset="-127"/>
              </a:rPr>
            </a:br>
            <a:r>
              <a:rPr lang="en-US" altLang="ko-KR">
                <a:ea typeface="굴림" charset="-127"/>
              </a:rPr>
              <a:t>Visualization </a:t>
            </a:r>
            <a:r>
              <a:rPr lang="en-US" altLang="ko-KR" sz="2400">
                <a:ea typeface="굴림" charset="-127"/>
              </a:rPr>
              <a:t>(Ebert and Shaw)</a:t>
            </a:r>
            <a:endParaRPr lang="en-US" altLang="ko-KR">
              <a:ea typeface="굴림" charset="-127"/>
            </a:endParaRPr>
          </a:p>
        </p:txBody>
      </p:sp>
      <p:sp>
        <p:nvSpPr>
          <p:cNvPr id="44749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65113" y="1971675"/>
            <a:ext cx="5864225" cy="4243388"/>
          </a:xfrm>
        </p:spPr>
        <p:txBody>
          <a:bodyPr/>
          <a:lstStyle/>
          <a:p>
            <a:pPr marL="115888" indent="-115888">
              <a:lnSpc>
                <a:spcPct val="80000"/>
              </a:lnSpc>
            </a:pPr>
            <a:r>
              <a:rPr lang="en-US" altLang="ko-KR" sz="2100">
                <a:ea typeface="굴림" charset="-127"/>
              </a:rPr>
              <a:t>Glyph  rendering</a:t>
            </a:r>
          </a:p>
          <a:p>
            <a:pPr marL="573088" lvl="1" indent="-342900">
              <a:lnSpc>
                <a:spcPct val="90000"/>
              </a:lnSpc>
            </a:pPr>
            <a:r>
              <a:rPr lang="en-US" altLang="ko-KR" sz="1800">
                <a:ea typeface="굴림" charset="-127"/>
              </a:rPr>
              <a:t>Data dimensions mapped to glyph attributes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100">
                <a:ea typeface="굴림" charset="-127"/>
              </a:rPr>
              <a:t>Minimally-immersive VR interface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100">
                <a:ea typeface="굴림" charset="-127"/>
              </a:rPr>
              <a:t>Multivariate, multidimensional time-varying data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100">
                <a:ea typeface="굴림" charset="-127"/>
              </a:rPr>
              <a:t>Utilizes many perceptual cues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100">
                <a:ea typeface="굴림" charset="-127"/>
              </a:rPr>
              <a:t>Combines multiple rendering modalities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100">
                <a:ea typeface="굴림" charset="-127"/>
              </a:rPr>
              <a:t>Applications: </a:t>
            </a:r>
          </a:p>
          <a:p>
            <a:pPr marL="573088" lvl="1" indent="-342900">
              <a:lnSpc>
                <a:spcPct val="80000"/>
              </a:lnSpc>
            </a:pPr>
            <a:r>
              <a:rPr lang="en-US" altLang="ko-KR" sz="1800">
                <a:ea typeface="굴림" charset="-127"/>
              </a:rPr>
              <a:t>Scientific visualization (physics, CFD, comp. nanotechnology)</a:t>
            </a:r>
          </a:p>
          <a:p>
            <a:pPr marL="573088" lvl="1" indent="-342900">
              <a:lnSpc>
                <a:spcPct val="80000"/>
              </a:lnSpc>
            </a:pPr>
            <a:r>
              <a:rPr lang="en-US" altLang="ko-KR" sz="1800">
                <a:ea typeface="굴림" charset="-127"/>
              </a:rPr>
              <a:t>Information visualization (corpus vis, network intrusion detection)</a:t>
            </a:r>
          </a:p>
          <a:p>
            <a:pPr marL="573088" lvl="1" indent="-342900">
              <a:lnSpc>
                <a:spcPct val="80000"/>
              </a:lnSpc>
              <a:buFontTx/>
              <a:buNone/>
            </a:pPr>
            <a:endParaRPr lang="en-US" altLang="ko-KR" sz="1800">
              <a:ea typeface="굴림" charset="-127"/>
            </a:endParaRPr>
          </a:p>
        </p:txBody>
      </p:sp>
      <p:pic>
        <p:nvPicPr>
          <p:cNvPr id="447493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9" b="10280"/>
          <a:stretch>
            <a:fillRect/>
          </a:stretch>
        </p:blipFill>
        <p:spPr bwMode="auto">
          <a:xfrm>
            <a:off x="6264275" y="4632325"/>
            <a:ext cx="2879725" cy="224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7494" name="Text Box 6"/>
          <p:cNvSpPr txBox="1">
            <a:spLocks noChangeArrowheads="1"/>
          </p:cNvSpPr>
          <p:nvPr/>
        </p:nvSpPr>
        <p:spPr bwMode="auto">
          <a:xfrm>
            <a:off x="6500813" y="1649413"/>
            <a:ext cx="25669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b="1">
                <a:solidFill>
                  <a:schemeClr val="bg2"/>
                </a:solidFill>
              </a:rPr>
              <a:t>Solar Wind MHD Simulation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76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Maciejewski</a:t>
            </a:r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591</a:t>
            </a:r>
            <a:br>
              <a:rPr lang="en-US" dirty="0" smtClean="0"/>
            </a:br>
            <a:r>
              <a:rPr lang="en-US" dirty="0" smtClean="0"/>
              <a:t>Volume Visualization I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594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730" y="0"/>
            <a:ext cx="9169730" cy="6860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29573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36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7172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7" y="25400"/>
            <a:ext cx="9110133" cy="6836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0654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Data Characteristics </a:t>
            </a:r>
          </a:p>
        </p:txBody>
      </p:sp>
      <p:sp>
        <p:nvSpPr>
          <p:cNvPr id="612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Continuity</a:t>
            </a:r>
          </a:p>
          <a:p>
            <a:r>
              <a:rPr lang="en-US" altLang="ko-KR">
                <a:ea typeface="굴림" charset="-127"/>
              </a:rPr>
              <a:t>Structure</a:t>
            </a:r>
          </a:p>
          <a:p>
            <a:r>
              <a:rPr lang="en-US" altLang="ko-KR">
                <a:ea typeface="굴림" charset="-127"/>
              </a:rPr>
              <a:t>Dimensions</a:t>
            </a:r>
          </a:p>
          <a:p>
            <a:r>
              <a:rPr lang="en-US" altLang="ko-KR">
                <a:ea typeface="굴림" charset="-127"/>
              </a:rPr>
              <a:t>Values per sample point</a:t>
            </a:r>
          </a:p>
          <a:p>
            <a:r>
              <a:rPr lang="en-US" altLang="ko-KR">
                <a:ea typeface="굴림" charset="-127"/>
              </a:rPr>
              <a:t>Type</a:t>
            </a:r>
          </a:p>
          <a:p>
            <a:r>
              <a:rPr lang="en-US" altLang="ko-KR">
                <a:ea typeface="굴림" charset="-127"/>
              </a:rPr>
              <a:t>Scale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565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" y="8466"/>
            <a:ext cx="9127067" cy="6828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9381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88424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-1979"/>
            <a:ext cx="9123218" cy="6842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43772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20782"/>
            <a:ext cx="9123218" cy="679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33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6934"/>
            <a:ext cx="9069747" cy="6874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666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874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989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00"/>
            <a:ext cx="9144000" cy="6808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01278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95094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" y="-1"/>
            <a:ext cx="9142021" cy="6889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17780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14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812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Problems</a:t>
            </a:r>
          </a:p>
        </p:txBody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dirty="0">
                <a:ea typeface="굴림" charset="-127"/>
              </a:rPr>
              <a:t>Characterized by type of data 			</a:t>
            </a:r>
            <a:br>
              <a:rPr lang="en-US" altLang="ko-KR" dirty="0">
                <a:ea typeface="굴림" charset="-127"/>
              </a:rPr>
            </a:br>
            <a:r>
              <a:rPr lang="en-US" altLang="ko-KR" dirty="0">
                <a:ea typeface="굴림" charset="-127"/>
              </a:rPr>
              <a:t>and dimensionality</a:t>
            </a:r>
          </a:p>
          <a:p>
            <a:pPr lvl="1">
              <a:lnSpc>
                <a:spcPct val="180000"/>
              </a:lnSpc>
            </a:pPr>
            <a:r>
              <a:rPr lang="en-US" altLang="ko-KR" dirty="0">
                <a:ea typeface="굴림" charset="-127"/>
              </a:rPr>
              <a:t>Medical			easiest				</a:t>
            </a:r>
          </a:p>
          <a:p>
            <a:pPr lvl="1">
              <a:lnSpc>
                <a:spcPct val="180000"/>
              </a:lnSpc>
            </a:pPr>
            <a:r>
              <a:rPr lang="en-US" altLang="ko-KR" dirty="0">
                <a:ea typeface="굴림" charset="-127"/>
              </a:rPr>
              <a:t>Scientific								</a:t>
            </a:r>
          </a:p>
          <a:p>
            <a:pPr lvl="1">
              <a:lnSpc>
                <a:spcPct val="180000"/>
              </a:lnSpc>
            </a:pPr>
            <a:r>
              <a:rPr lang="en-US" altLang="ko-KR" dirty="0">
                <a:ea typeface="굴림" charset="-127"/>
              </a:rPr>
              <a:t>Information		hardest</a:t>
            </a:r>
          </a:p>
        </p:txBody>
      </p:sp>
      <p:pic>
        <p:nvPicPr>
          <p:cNvPr id="513028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538" y="4394200"/>
            <a:ext cx="1665287" cy="191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029" name="Line 5"/>
          <p:cNvSpPr>
            <a:spLocks noChangeShapeType="1"/>
          </p:cNvSpPr>
          <p:nvPr/>
        </p:nvSpPr>
        <p:spPr bwMode="auto">
          <a:xfrm>
            <a:off x="4953000" y="3101975"/>
            <a:ext cx="0" cy="14271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13030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2000250"/>
            <a:ext cx="1914525" cy="220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000" y="6324600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542478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8" y="14844"/>
            <a:ext cx="9113322" cy="6873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30131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74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22069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391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20997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0"/>
            <a:ext cx="9133114" cy="686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64438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724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16239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2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65103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" y="-1"/>
            <a:ext cx="9127067" cy="68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96655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4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7889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662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84679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4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3785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2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12522</TotalTime>
  <Words>2512</Words>
  <Application>Microsoft Macintosh PowerPoint</Application>
  <PresentationFormat>On-screen Show (4:3)</PresentationFormat>
  <Paragraphs>519</Paragraphs>
  <Slides>171</Slides>
  <Notes>4</Notes>
  <HiddenSlides>0</HiddenSlides>
  <MMClips>2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171</vt:i4>
      </vt:variant>
    </vt:vector>
  </HeadingPairs>
  <TitlesOfParts>
    <vt:vector size="189" baseType="lpstr">
      <vt:lpstr>Arial</vt:lpstr>
      <vt:lpstr>Arial Unicode MS</vt:lpstr>
      <vt:lpstr>Calibri</vt:lpstr>
      <vt:lpstr>Courier New</vt:lpstr>
      <vt:lpstr>Franklin Gothic Book</vt:lpstr>
      <vt:lpstr>MS PGothic</vt:lpstr>
      <vt:lpstr>ＭＳ Ｐゴシック</vt:lpstr>
      <vt:lpstr>Perpetua</vt:lpstr>
      <vt:lpstr>Symbol</vt:lpstr>
      <vt:lpstr>Times</vt:lpstr>
      <vt:lpstr>Times New Roman</vt:lpstr>
      <vt:lpstr>Wingdings 2</vt:lpstr>
      <vt:lpstr>굴림</vt:lpstr>
      <vt:lpstr>Equity</vt:lpstr>
      <vt:lpstr>Blank Presentation</vt:lpstr>
      <vt:lpstr>Chart</vt:lpstr>
      <vt:lpstr>Clip</vt:lpstr>
      <vt:lpstr>Equation</vt:lpstr>
      <vt:lpstr>CSE 591 Introduction to Scientific Visualization</vt:lpstr>
      <vt:lpstr>The Importance of Knowing Your Data</vt:lpstr>
      <vt:lpstr>Data Sources</vt:lpstr>
      <vt:lpstr>Data Sources</vt:lpstr>
      <vt:lpstr>Data Sources</vt:lpstr>
      <vt:lpstr>Data Sources</vt:lpstr>
      <vt:lpstr>Data characteristics</vt:lpstr>
      <vt:lpstr>Data Characteristics </vt:lpstr>
      <vt:lpstr>Characterization of Visualization Problems</vt:lpstr>
      <vt:lpstr>Visualization Problems vs. Data Types</vt:lpstr>
      <vt:lpstr>Data Types and Characteristics</vt:lpstr>
      <vt:lpstr>Data Types and Characteristics</vt:lpstr>
      <vt:lpstr>Data Types and Characteristics</vt:lpstr>
      <vt:lpstr>Data Types and Characteristics</vt:lpstr>
      <vt:lpstr>Characterization of Visualization Techniques</vt:lpstr>
      <vt:lpstr>Characterization of Visualization Techniques</vt:lpstr>
      <vt:lpstr>Characterization of Visualization Techniques</vt:lpstr>
      <vt:lpstr>Characterization of Visualization Techniques</vt:lpstr>
      <vt:lpstr>Streamlines</vt:lpstr>
      <vt:lpstr>Ribbons</vt:lpstr>
      <vt:lpstr>Rubber Tubes</vt:lpstr>
      <vt:lpstr>LIC Flow (Banks and Interrante)</vt:lpstr>
      <vt:lpstr>LIC</vt:lpstr>
      <vt:lpstr>LIC and Dye Advection</vt:lpstr>
      <vt:lpstr>Vector Fields Direct Manipulation Widgets/Haptics</vt:lpstr>
      <vt:lpstr>Multiple Fields - Haptics</vt:lpstr>
      <vt:lpstr>Tensor Fields</vt:lpstr>
      <vt:lpstr>Hyperstreamlines</vt:lpstr>
      <vt:lpstr>Hypersurfaces</vt:lpstr>
      <vt:lpstr>Colormap e1 (Pierpaoli ’97, Jones ’97)</vt:lpstr>
      <vt:lpstr>Brush Strokes (Laidlaw ’98)</vt:lpstr>
      <vt:lpstr>Characterization of Visualization Techniques</vt:lpstr>
      <vt:lpstr>Characterization of Visualization Techniques</vt:lpstr>
      <vt:lpstr>3D Scalar Field Visualization</vt:lpstr>
      <vt:lpstr>3D Visualization</vt:lpstr>
      <vt:lpstr>3D Scalar Field Visualization</vt:lpstr>
      <vt:lpstr>3D Visualization</vt:lpstr>
      <vt:lpstr>Derived Fields</vt:lpstr>
      <vt:lpstr>Characterization of Visualization Techniques</vt:lpstr>
      <vt:lpstr>Characterization of Visualization Techniques</vt:lpstr>
      <vt:lpstr>Characterization of Visualization Techniques</vt:lpstr>
      <vt:lpstr>Surface vs. Volume Rendering</vt:lpstr>
      <vt:lpstr>Common Issues for All Types of Visualization Techniques</vt:lpstr>
      <vt:lpstr>Sampling and Visualization</vt:lpstr>
      <vt:lpstr>Hidden Surface Removal (HSR) vs.  Rendering</vt:lpstr>
      <vt:lpstr>Shading and Illumination</vt:lpstr>
      <vt:lpstr>Shading Example: </vt:lpstr>
      <vt:lpstr>Perception’s Role in Visualization</vt:lpstr>
      <vt:lpstr>Interactive vs. Non-Interactive</vt:lpstr>
      <vt:lpstr>VR Approaches</vt:lpstr>
      <vt:lpstr>VR Approaches (cont.)</vt:lpstr>
      <vt:lpstr>Some Common Visualization Packages</vt:lpstr>
      <vt:lpstr>Common Visualization Packages</vt:lpstr>
      <vt:lpstr>Common Visualization Packages</vt:lpstr>
      <vt:lpstr>Common Visualization Packages</vt:lpstr>
      <vt:lpstr>VTK (The Visualization Toolkit)</vt:lpstr>
      <vt:lpstr>Common Visualization Packages</vt:lpstr>
      <vt:lpstr>Common Visualization Packages</vt:lpstr>
      <vt:lpstr>Example Research System: Our Glyph-based Visualization System- SFA</vt:lpstr>
      <vt:lpstr>Minimally-Immersive User Interface - Fishtank VR</vt:lpstr>
      <vt:lpstr>Interactive Lens Visualization Techniques (Ebert and Shaw)</vt:lpstr>
      <vt:lpstr>Related fields</vt:lpstr>
      <vt:lpstr>Related fields</vt:lpstr>
      <vt:lpstr>Related fields</vt:lpstr>
      <vt:lpstr>Potential for visualization</vt:lpstr>
      <vt:lpstr>Capabilities for Visualization</vt:lpstr>
      <vt:lpstr>Capabilities for Visualization</vt:lpstr>
      <vt:lpstr>Advanced Real-time Volume Visualization Examples</vt:lpstr>
      <vt:lpstr>Interactive Visually Accurate Weather Visualization</vt:lpstr>
      <vt:lpstr>Example: Interactive Volume Illustration</vt:lpstr>
      <vt:lpstr>Iron Protein Molecule Normal Volume Rendering         Tone Shaded         .      </vt:lpstr>
      <vt:lpstr>Stipple Examples</vt:lpstr>
      <vt:lpstr>Interactive Volume Illustration and Volume Stippling Results</vt:lpstr>
      <vt:lpstr>Example: Volume Rendering vs. Isosurfaces</vt:lpstr>
      <vt:lpstr>Example: Minimally-immersive  Visualization (Ebert and Shaw)</vt:lpstr>
      <vt:lpstr>CSE 591 Volume Visualization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Readings and Homework</vt:lpstr>
      <vt:lpstr>CSE 591 Volume Visualization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Structuring Feature Space</vt:lpstr>
      <vt:lpstr>Transfer Function Design Is Hard!</vt:lpstr>
      <vt:lpstr>Transfer Function Design Is Hard!</vt:lpstr>
      <vt:lpstr>Structuring Feature Space</vt:lpstr>
      <vt:lpstr>Kernel Density Estimation</vt:lpstr>
      <vt:lpstr>Enhancing Transfer Function Design</vt:lpstr>
      <vt:lpstr>Benefits of Structuring Feature Space</vt:lpstr>
      <vt:lpstr>PowerPoint Presentation</vt:lpstr>
      <vt:lpstr>Benefits of Structuring Feature Space</vt:lpstr>
      <vt:lpstr>Benefits of Structuring Feature Space</vt:lpstr>
      <vt:lpstr>Benefits of Structuring Feature Space</vt:lpstr>
      <vt:lpstr>Exploring Feature Space</vt:lpstr>
      <vt:lpstr>Changing Feature Space Axes</vt:lpstr>
      <vt:lpstr>Interactive Demo</vt:lpstr>
      <vt:lpstr>Three Dimensional Transfer Function</vt:lpstr>
      <vt:lpstr>Temporally Coherent Transfer Functions</vt:lpstr>
      <vt:lpstr>PowerPoint Presentation</vt:lpstr>
      <vt:lpstr>Temporally Coherent Transfer Functions</vt:lpstr>
      <vt:lpstr>Static Vs. Dynamic Transfer Function</vt:lpstr>
      <vt:lpstr>Future Work Directions</vt:lpstr>
      <vt:lpstr>Questions?</vt:lpstr>
      <vt:lpstr>Readings and Homework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cadlabadmin</dc:creator>
  <cp:lastModifiedBy>Nikhil Lohia</cp:lastModifiedBy>
  <cp:revision>438</cp:revision>
  <dcterms:created xsi:type="dcterms:W3CDTF">2011-08-04T19:58:28Z</dcterms:created>
  <dcterms:modified xsi:type="dcterms:W3CDTF">2017-04-06T18:31:17Z</dcterms:modified>
</cp:coreProperties>
</file>